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p:nvPr>
            <p:ph type="sldImg"/>
          </p:nvPr>
        </p:nvSpPr>
        <p:spPr>
          <a:xfrm>
            <a:off x="1143000" y="685800"/>
            <a:ext cx="4572000" cy="3429000"/>
          </a:xfrm>
          <a:prstGeom prst="rect">
            <a:avLst/>
          </a:prstGeom>
        </p:spPr>
        <p:txBody>
          <a:bodyPr/>
          <a:lstStyle/>
          <a:p>
            <a:pPr lvl="0"/>
          </a:p>
        </p:txBody>
      </p:sp>
      <p:sp>
        <p:nvSpPr>
          <p:cNvPr id="43" name="Shape 4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6" name="Shape 6"/>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7" name="Shape 7"/>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10" name="Shape 10"/>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11" name="Shape 1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4" name="Shape 14"/>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
        <p:nvSpPr>
          <p:cNvPr id="15" name="Shape 1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7" name="Shape 17"/>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8" name="Shape 18"/>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
        <p:nvSpPr>
          <p:cNvPr id="19" name="Shape 1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5" name="Shape 25"/>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8" name="Shape 2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9" name="Shape 29"/>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
        <p:nvSpPr>
          <p:cNvPr id="30" name="Shape 3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2" name="Shape 32"/>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0" tIns="0" rIns="0" bIns="0">
            <a:spAutoFit/>
          </a:bodyPr>
          <a:lstStyle>
            <a:lvl1pPr>
              <a:defRPr sz="1800"/>
            </a:lvl1pPr>
          </a:lstStyle>
          <a:p>
            <a:pPr lvl="0"/>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lvl1pPr defTabSz="531622">
              <a:defRPr sz="7280"/>
            </a:lvl1pPr>
          </a:lstStyle>
          <a:p>
            <a:pPr lvl="0">
              <a:defRPr sz="1800">
                <a:solidFill>
                  <a:srgbClr val="000000"/>
                </a:solidFill>
              </a:defRPr>
            </a:pPr>
            <a:r>
              <a:rPr sz="7280">
                <a:solidFill>
                  <a:srgbClr val="FFFFFF"/>
                </a:solidFill>
              </a:rPr>
              <a:t>Metacognitive Processes</a:t>
            </a:r>
            <a:endParaRPr sz="7280">
              <a:solidFill>
                <a:srgbClr val="FFFFFF"/>
              </a:solidFill>
            </a:endParaRPr>
          </a:p>
        </p:txBody>
      </p:sp>
      <p:sp>
        <p:nvSpPr>
          <p:cNvPr id="46" name="Shape 46"/>
          <p:cNvSpPr/>
          <p:nvPr>
            <p:ph type="body" idx="1"/>
          </p:nvPr>
        </p:nvSpPr>
        <p:spPr>
          <a:prstGeom prst="rect">
            <a:avLst/>
          </a:prstGeom>
        </p:spPr>
        <p:txBody>
          <a:bodyPr/>
          <a:lstStyle/>
          <a:p>
            <a:pPr lvl="0">
              <a:defRPr sz="1800">
                <a:solidFill>
                  <a:srgbClr val="000000"/>
                </a:solidFill>
              </a:defRPr>
            </a:pPr>
            <a:r>
              <a:rPr sz="3200">
                <a:solidFill>
                  <a:srgbClr val="FFFFFF"/>
                </a:solidFill>
              </a:rPr>
              <a:t>SLS 1101 Professor Caroline S. Brooks</a:t>
            </a:r>
          </a:p>
        </p:txBody>
      </p:sp>
      <p:sp>
        <p:nvSpPr>
          <p:cNvPr id="47" name="Shape 47"/>
          <p:cNvSpPr/>
          <p:nvPr>
            <p:ph type="sldNum" sz="quarter" idx="2"/>
          </p:nvPr>
        </p:nvSpPr>
        <p:spPr>
          <a:xfrm>
            <a:off x="6375349" y="92583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48" name="pasted-image.png"/>
          <p:cNvPicPr/>
          <p:nvPr/>
        </p:nvPicPr>
        <p:blipFill>
          <a:blip r:embed="rId2">
            <a:extLst/>
          </a:blip>
          <a:stretch>
            <a:fillRect/>
          </a:stretch>
        </p:blipFill>
        <p:spPr>
          <a:xfrm>
            <a:off x="4174047" y="5974873"/>
            <a:ext cx="4656706" cy="3488035"/>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lvl1pPr>
              <a:defRPr sz="5900"/>
            </a:lvl1pPr>
          </a:lstStyle>
          <a:p>
            <a:pPr lvl="0">
              <a:defRPr sz="1800">
                <a:solidFill>
                  <a:srgbClr val="000000"/>
                </a:solidFill>
              </a:defRPr>
            </a:pPr>
            <a:r>
              <a:rPr sz="5900">
                <a:solidFill>
                  <a:srgbClr val="FFFFFF"/>
                </a:solidFill>
              </a:rPr>
              <a:t>Why Teach Metacognitive Skills? </a:t>
            </a:r>
          </a:p>
        </p:txBody>
      </p:sp>
      <p:sp>
        <p:nvSpPr>
          <p:cNvPr id="91" name="Shape 91"/>
          <p:cNvSpPr/>
          <p:nvPr>
            <p:ph type="body" idx="1"/>
          </p:nvPr>
        </p:nvSpPr>
        <p:spPr>
          <a:prstGeom prst="rect">
            <a:avLst/>
          </a:prstGeom>
        </p:spPr>
        <p:txBody>
          <a:bodyPr/>
          <a:lstStyle/>
          <a:p>
            <a:pPr lvl="0" marL="311150" indent="-311150" defTabSz="408940">
              <a:spcBef>
                <a:spcPts val="2900"/>
              </a:spcBef>
              <a:defRPr sz="1800">
                <a:solidFill>
                  <a:srgbClr val="000000"/>
                </a:solidFill>
              </a:defRPr>
            </a:pPr>
            <a:r>
              <a:rPr b="1" sz="2660">
                <a:solidFill>
                  <a:srgbClr val="FFFFFF"/>
                </a:solidFill>
                <a:latin typeface="Helvetica"/>
                <a:ea typeface="Helvetica"/>
                <a:cs typeface="Helvetica"/>
                <a:sym typeface="Helvetica"/>
              </a:rPr>
              <a:t>Metacognitive skills</a:t>
            </a:r>
            <a:r>
              <a:rPr sz="2660">
                <a:solidFill>
                  <a:srgbClr val="FFFFFF"/>
                </a:solidFill>
              </a:rPr>
              <a:t> can be taught to students to improve their learning. Learners “construct knowledge” using cognitive strategies and they guide, regulate and evaluate their learning using metacognitive strategies.</a:t>
            </a:r>
            <a:endParaRPr sz="2660">
              <a:solidFill>
                <a:srgbClr val="FFFFFF"/>
              </a:solidFill>
            </a:endParaRPr>
          </a:p>
          <a:p>
            <a:pPr lvl="0" marL="311150" indent="-311150" defTabSz="408940">
              <a:spcBef>
                <a:spcPts val="2900"/>
              </a:spcBef>
              <a:defRPr sz="1800">
                <a:solidFill>
                  <a:srgbClr val="000000"/>
                </a:solidFill>
              </a:defRPr>
            </a:pPr>
            <a:r>
              <a:rPr sz="2660">
                <a:solidFill>
                  <a:srgbClr val="FFFFFF"/>
                </a:solidFill>
              </a:rPr>
              <a:t>Questions to ask to activate </a:t>
            </a:r>
            <a:r>
              <a:rPr b="1" sz="2660">
                <a:solidFill>
                  <a:srgbClr val="FFFFFF"/>
                </a:solidFill>
                <a:latin typeface="Helvetica"/>
                <a:ea typeface="Helvetica"/>
                <a:cs typeface="Helvetica"/>
                <a:sym typeface="Helvetica"/>
              </a:rPr>
              <a:t>metacognitive skills</a:t>
            </a:r>
            <a:r>
              <a:rPr sz="2660">
                <a:solidFill>
                  <a:srgbClr val="FFFFFF"/>
                </a:solidFill>
              </a:rPr>
              <a:t>: </a:t>
            </a:r>
            <a:endParaRPr sz="2660">
              <a:solidFill>
                <a:srgbClr val="FFFFFF"/>
              </a:solidFill>
            </a:endParaRPr>
          </a:p>
          <a:p>
            <a:pPr lvl="1" marL="622300" indent="-311150" defTabSz="408940">
              <a:spcBef>
                <a:spcPts val="2900"/>
              </a:spcBef>
              <a:defRPr sz="1800">
                <a:solidFill>
                  <a:srgbClr val="000000"/>
                </a:solidFill>
              </a:defRPr>
            </a:pPr>
            <a:r>
              <a:rPr sz="2660">
                <a:solidFill>
                  <a:srgbClr val="FFFFFF"/>
                </a:solidFill>
              </a:rPr>
              <a:t>What did we learn today? </a:t>
            </a:r>
            <a:endParaRPr sz="2660">
              <a:solidFill>
                <a:srgbClr val="FFFFFF"/>
              </a:solidFill>
            </a:endParaRPr>
          </a:p>
          <a:p>
            <a:pPr lvl="1" marL="622300" indent="-311150" defTabSz="408940">
              <a:spcBef>
                <a:spcPts val="2900"/>
              </a:spcBef>
              <a:defRPr sz="1800">
                <a:solidFill>
                  <a:srgbClr val="000000"/>
                </a:solidFill>
              </a:defRPr>
            </a:pPr>
            <a:r>
              <a:rPr sz="2660">
                <a:solidFill>
                  <a:srgbClr val="FFFFFF"/>
                </a:solidFill>
              </a:rPr>
              <a:t>How will you use what we are learning outside of class? </a:t>
            </a:r>
            <a:endParaRPr sz="2660">
              <a:solidFill>
                <a:srgbClr val="FFFFFF"/>
              </a:solidFill>
            </a:endParaRPr>
          </a:p>
          <a:p>
            <a:pPr lvl="1" marL="622300" indent="-311150" defTabSz="408940">
              <a:spcBef>
                <a:spcPts val="2900"/>
              </a:spcBef>
              <a:defRPr sz="1800">
                <a:solidFill>
                  <a:srgbClr val="000000"/>
                </a:solidFill>
              </a:defRPr>
            </a:pPr>
            <a:r>
              <a:rPr sz="2660">
                <a:solidFill>
                  <a:srgbClr val="FFFFFF"/>
                </a:solidFill>
              </a:rPr>
              <a:t>Why are we practicing “x”? How will it help you? </a:t>
            </a:r>
            <a:endParaRPr sz="2660">
              <a:solidFill>
                <a:srgbClr val="FFFFFF"/>
              </a:solidFill>
            </a:endParaRPr>
          </a:p>
          <a:p>
            <a:pPr lvl="1" marL="622300" indent="-311150" defTabSz="408940">
              <a:spcBef>
                <a:spcPts val="2900"/>
              </a:spcBef>
              <a:defRPr sz="1800">
                <a:solidFill>
                  <a:srgbClr val="000000"/>
                </a:solidFill>
              </a:defRPr>
            </a:pPr>
            <a:r>
              <a:rPr sz="2660">
                <a:solidFill>
                  <a:srgbClr val="FFFFFF"/>
                </a:solidFill>
              </a:rPr>
              <a:t>When you are about to try something new, how do you feel?</a:t>
            </a:r>
            <a:endParaRPr sz="2660">
              <a:solidFill>
                <a:srgbClr val="FFFFFF"/>
              </a:solidFill>
            </a:endParaRPr>
          </a:p>
          <a:p>
            <a:pPr lvl="1" marL="622300" indent="-311150" defTabSz="408940">
              <a:spcBef>
                <a:spcPts val="2900"/>
              </a:spcBef>
              <a:defRPr sz="1800">
                <a:solidFill>
                  <a:srgbClr val="000000"/>
                </a:solidFill>
              </a:defRPr>
            </a:pPr>
            <a:r>
              <a:rPr sz="2660">
                <a:solidFill>
                  <a:srgbClr val="FFFFFF"/>
                </a:solidFill>
              </a:rPr>
              <a:t>When you are doing something and you get stuck, what do you do?</a:t>
            </a:r>
          </a:p>
        </p:txBody>
      </p:sp>
      <p:sp>
        <p:nvSpPr>
          <p:cNvPr id="92" name="Shape 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93" name="pasted-image.png"/>
          <p:cNvPicPr/>
          <p:nvPr/>
        </p:nvPicPr>
        <p:blipFill>
          <a:blip r:embed="rId2">
            <a:extLst/>
          </a:blip>
          <a:stretch>
            <a:fillRect/>
          </a:stretch>
        </p:blipFill>
        <p:spPr>
          <a:xfrm>
            <a:off x="9240004" y="3835399"/>
            <a:ext cx="2679701" cy="2082801"/>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prstGeom prst="rect">
            <a:avLst/>
          </a:prstGeom>
        </p:spPr>
        <p:txBody>
          <a:bodyPr/>
          <a:lstStyle/>
          <a:p>
            <a:pPr lvl="0">
              <a:defRPr sz="1800">
                <a:solidFill>
                  <a:srgbClr val="000000"/>
                </a:solidFill>
              </a:defRPr>
            </a:pPr>
            <a:r>
              <a:rPr sz="8000">
                <a:solidFill>
                  <a:srgbClr val="FFFFFF"/>
                </a:solidFill>
              </a:rPr>
              <a:t>Adult Learning Theories</a:t>
            </a:r>
          </a:p>
        </p:txBody>
      </p:sp>
      <p:sp>
        <p:nvSpPr>
          <p:cNvPr id="96" name="Shape 96"/>
          <p:cNvSpPr/>
          <p:nvPr>
            <p:ph type="body" idx="1"/>
          </p:nvPr>
        </p:nvSpPr>
        <p:spPr>
          <a:prstGeom prst="rect">
            <a:avLst/>
          </a:prstGeom>
        </p:spPr>
        <p:txBody>
          <a:bodyPr/>
          <a:lstStyle/>
          <a:p>
            <a:pPr lvl="0">
              <a:defRPr sz="1800">
                <a:solidFill>
                  <a:srgbClr val="000000"/>
                </a:solidFill>
              </a:defRPr>
            </a:pPr>
            <a:r>
              <a:rPr sz="3800">
                <a:solidFill>
                  <a:srgbClr val="FFFFFF"/>
                </a:solidFill>
              </a:rPr>
              <a:t>There is no single theory of learning that can be applied to all adults. There are three major theories we are going to review: </a:t>
            </a:r>
            <a:endParaRPr sz="3800">
              <a:solidFill>
                <a:srgbClr val="FFFFFF"/>
              </a:solidFill>
            </a:endParaRPr>
          </a:p>
          <a:p>
            <a:pPr lvl="3">
              <a:defRPr sz="1800">
                <a:solidFill>
                  <a:srgbClr val="000000"/>
                </a:solidFill>
              </a:defRPr>
            </a:pPr>
            <a:r>
              <a:rPr sz="3800">
                <a:solidFill>
                  <a:srgbClr val="FFFFFF"/>
                </a:solidFill>
              </a:rPr>
              <a:t>Andragogy</a:t>
            </a:r>
            <a:endParaRPr sz="3800">
              <a:solidFill>
                <a:srgbClr val="FFFFFF"/>
              </a:solidFill>
            </a:endParaRPr>
          </a:p>
          <a:p>
            <a:pPr lvl="3">
              <a:defRPr sz="1800">
                <a:solidFill>
                  <a:srgbClr val="000000"/>
                </a:solidFill>
              </a:defRPr>
            </a:pPr>
            <a:r>
              <a:rPr sz="3800">
                <a:solidFill>
                  <a:srgbClr val="FFFFFF"/>
                </a:solidFill>
              </a:rPr>
              <a:t>Self-Directed Learning</a:t>
            </a:r>
            <a:endParaRPr sz="3800">
              <a:solidFill>
                <a:srgbClr val="FFFFFF"/>
              </a:solidFill>
            </a:endParaRPr>
          </a:p>
          <a:p>
            <a:pPr lvl="3">
              <a:defRPr sz="1800">
                <a:solidFill>
                  <a:srgbClr val="000000"/>
                </a:solidFill>
              </a:defRPr>
            </a:pPr>
            <a:r>
              <a:rPr sz="3800">
                <a:solidFill>
                  <a:srgbClr val="FFFFFF"/>
                </a:solidFill>
              </a:rPr>
              <a:t>Transformational Learning</a:t>
            </a:r>
          </a:p>
        </p:txBody>
      </p:sp>
      <p:sp>
        <p:nvSpPr>
          <p:cNvPr id="97" name="Shape 9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98" name="pasted-image.png"/>
          <p:cNvPicPr/>
          <p:nvPr/>
        </p:nvPicPr>
        <p:blipFill>
          <a:blip r:embed="rId2">
            <a:extLst/>
          </a:blip>
          <a:stretch>
            <a:fillRect/>
          </a:stretch>
        </p:blipFill>
        <p:spPr>
          <a:xfrm>
            <a:off x="9619928" y="5036928"/>
            <a:ext cx="2654301" cy="3073401"/>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prstGeom prst="rect">
            <a:avLst/>
          </a:prstGeom>
        </p:spPr>
        <p:txBody>
          <a:bodyPr/>
          <a:lstStyle/>
          <a:p>
            <a:pPr lvl="0">
              <a:defRPr sz="1800">
                <a:solidFill>
                  <a:srgbClr val="000000"/>
                </a:solidFill>
              </a:defRPr>
            </a:pPr>
            <a:r>
              <a:rPr sz="8000">
                <a:solidFill>
                  <a:srgbClr val="FFFFFF"/>
                </a:solidFill>
              </a:rPr>
              <a:t>What is Andragogy?</a:t>
            </a:r>
          </a:p>
        </p:txBody>
      </p:sp>
      <p:sp>
        <p:nvSpPr>
          <p:cNvPr id="101" name="Shape 101"/>
          <p:cNvSpPr/>
          <p:nvPr>
            <p:ph type="body" idx="1"/>
          </p:nvPr>
        </p:nvSpPr>
        <p:spPr>
          <a:prstGeom prst="rect">
            <a:avLst/>
          </a:prstGeom>
        </p:spPr>
        <p:txBody>
          <a:bodyPr/>
          <a:lstStyle/>
          <a:p>
            <a:pPr lvl="0" marL="315594" indent="-315594" defTabSz="414781">
              <a:spcBef>
                <a:spcPts val="2900"/>
              </a:spcBef>
              <a:defRPr sz="1800">
                <a:solidFill>
                  <a:srgbClr val="000000"/>
                </a:solidFill>
              </a:defRPr>
            </a:pPr>
            <a:r>
              <a:rPr b="1" sz="2698">
                <a:solidFill>
                  <a:srgbClr val="FFFFFF"/>
                </a:solidFill>
                <a:latin typeface="Helvetica"/>
                <a:ea typeface="Helvetica"/>
                <a:cs typeface="Helvetica"/>
                <a:sym typeface="Helvetica"/>
              </a:rPr>
              <a:t>Andragogy</a:t>
            </a:r>
            <a:r>
              <a:rPr sz="2698">
                <a:solidFill>
                  <a:srgbClr val="FFFFFF"/>
                </a:solidFill>
              </a:rPr>
              <a:t> is the art and science of helping adults learn versus </a:t>
            </a:r>
            <a:r>
              <a:rPr b="1" sz="2698">
                <a:solidFill>
                  <a:srgbClr val="FFFFFF"/>
                </a:solidFill>
                <a:latin typeface="Helvetica"/>
                <a:ea typeface="Helvetica"/>
                <a:cs typeface="Helvetica"/>
                <a:sym typeface="Helvetica"/>
              </a:rPr>
              <a:t>pedagogy</a:t>
            </a:r>
            <a:r>
              <a:rPr sz="2698">
                <a:solidFill>
                  <a:srgbClr val="FFFFFF"/>
                </a:solidFill>
              </a:rPr>
              <a:t> which is the art and science of teaching children. It draws on the accumulated reservoir of life experiences to aid learning and is problem-centered. New learning is applied immediately and one is motivated to learn by internal versus external factors. </a:t>
            </a:r>
            <a:endParaRPr sz="2698">
              <a:solidFill>
                <a:srgbClr val="FFFFFF"/>
              </a:solidFill>
            </a:endParaRPr>
          </a:p>
          <a:p>
            <a:pPr lvl="0" marL="315594" indent="-315594" defTabSz="414781">
              <a:spcBef>
                <a:spcPts val="2900"/>
              </a:spcBef>
              <a:defRPr sz="1800">
                <a:solidFill>
                  <a:srgbClr val="000000"/>
                </a:solidFill>
              </a:defRPr>
            </a:pPr>
            <a:r>
              <a:rPr sz="2698">
                <a:solidFill>
                  <a:srgbClr val="FFFFFF"/>
                </a:solidFill>
              </a:rPr>
              <a:t>Learning objectives are developed based on the learner’s needs, interests and skill levels. </a:t>
            </a:r>
            <a:endParaRPr sz="2698">
              <a:solidFill>
                <a:srgbClr val="FFFFFF"/>
              </a:solidFill>
            </a:endParaRPr>
          </a:p>
          <a:p>
            <a:pPr lvl="0" marL="315594" indent="-315594" defTabSz="414781">
              <a:spcBef>
                <a:spcPts val="2900"/>
              </a:spcBef>
              <a:defRPr sz="1800">
                <a:solidFill>
                  <a:srgbClr val="000000"/>
                </a:solidFill>
              </a:defRPr>
            </a:pPr>
            <a:r>
              <a:rPr sz="2698">
                <a:solidFill>
                  <a:srgbClr val="FFFFFF"/>
                </a:solidFill>
              </a:rPr>
              <a:t>Sequential activities are designed to achieve </a:t>
            </a:r>
            <a:br>
              <a:rPr sz="2698">
                <a:solidFill>
                  <a:srgbClr val="FFFFFF"/>
                </a:solidFill>
              </a:rPr>
            </a:br>
            <a:r>
              <a:rPr sz="2698">
                <a:solidFill>
                  <a:srgbClr val="FFFFFF"/>
                </a:solidFill>
              </a:rPr>
              <a:t>the above objectives. </a:t>
            </a:r>
            <a:endParaRPr sz="2698">
              <a:solidFill>
                <a:srgbClr val="FFFFFF"/>
              </a:solidFill>
            </a:endParaRPr>
          </a:p>
          <a:p>
            <a:pPr lvl="0" marL="315594" indent="-315594" defTabSz="414781">
              <a:spcBef>
                <a:spcPts val="2900"/>
              </a:spcBef>
              <a:defRPr sz="1800">
                <a:solidFill>
                  <a:srgbClr val="000000"/>
                </a:solidFill>
              </a:defRPr>
            </a:pPr>
            <a:r>
              <a:rPr sz="2698">
                <a:solidFill>
                  <a:srgbClr val="FFFFFF"/>
                </a:solidFill>
              </a:rPr>
              <a:t>Work is done collaboratively with the learner to </a:t>
            </a:r>
            <a:br>
              <a:rPr sz="2698">
                <a:solidFill>
                  <a:srgbClr val="FFFFFF"/>
                </a:solidFill>
              </a:rPr>
            </a:br>
            <a:r>
              <a:rPr sz="2698">
                <a:solidFill>
                  <a:srgbClr val="FFFFFF"/>
                </a:solidFill>
              </a:rPr>
              <a:t>select methods, materials and resources for </a:t>
            </a:r>
            <a:br>
              <a:rPr sz="2698">
                <a:solidFill>
                  <a:srgbClr val="FFFFFF"/>
                </a:solidFill>
              </a:rPr>
            </a:br>
            <a:r>
              <a:rPr sz="2698">
                <a:solidFill>
                  <a:srgbClr val="FFFFFF"/>
                </a:solidFill>
              </a:rPr>
              <a:t>instruction. </a:t>
            </a:r>
          </a:p>
        </p:txBody>
      </p:sp>
      <p:sp>
        <p:nvSpPr>
          <p:cNvPr id="102" name="Shape 1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03" name="pasted-image.png"/>
          <p:cNvPicPr/>
          <p:nvPr/>
        </p:nvPicPr>
        <p:blipFill>
          <a:blip r:embed="rId2">
            <a:extLst/>
          </a:blip>
          <a:stretch>
            <a:fillRect/>
          </a:stretch>
        </p:blipFill>
        <p:spPr>
          <a:xfrm>
            <a:off x="8567980" y="5898896"/>
            <a:ext cx="4465020" cy="3344456"/>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prstGeom prst="rect">
            <a:avLst/>
          </a:prstGeom>
        </p:spPr>
        <p:txBody>
          <a:bodyPr/>
          <a:lstStyle>
            <a:lvl1pPr>
              <a:defRPr sz="6100"/>
            </a:lvl1pPr>
          </a:lstStyle>
          <a:p>
            <a:pPr lvl="0">
              <a:defRPr sz="1800">
                <a:solidFill>
                  <a:srgbClr val="000000"/>
                </a:solidFill>
              </a:defRPr>
            </a:pPr>
            <a:r>
              <a:rPr sz="6100">
                <a:solidFill>
                  <a:srgbClr val="FFFFFF"/>
                </a:solidFill>
              </a:rPr>
              <a:t>What is Self-Directed Learning? </a:t>
            </a:r>
          </a:p>
        </p:txBody>
      </p:sp>
      <p:sp>
        <p:nvSpPr>
          <p:cNvPr id="106" name="Shape 106"/>
          <p:cNvSpPr/>
          <p:nvPr>
            <p:ph type="body" idx="1"/>
          </p:nvPr>
        </p:nvSpPr>
        <p:spPr>
          <a:prstGeom prst="rect">
            <a:avLst/>
          </a:prstGeom>
        </p:spPr>
        <p:txBody>
          <a:bodyPr/>
          <a:lstStyle/>
          <a:p>
            <a:pPr lvl="0" marL="337820" indent="-337820" defTabSz="443991">
              <a:spcBef>
                <a:spcPts val="3100"/>
              </a:spcBef>
              <a:defRPr sz="1800">
                <a:solidFill>
                  <a:srgbClr val="000000"/>
                </a:solidFill>
              </a:defRPr>
            </a:pPr>
            <a:r>
              <a:rPr sz="2888">
                <a:solidFill>
                  <a:srgbClr val="FFFFFF"/>
                </a:solidFill>
              </a:rPr>
              <a:t>Approximately 70% of adult learning is self-directed. </a:t>
            </a:r>
            <a:r>
              <a:rPr b="1" sz="2888">
                <a:solidFill>
                  <a:srgbClr val="FFFFFF"/>
                </a:solidFill>
                <a:latin typeface="Helvetica"/>
                <a:ea typeface="Helvetica"/>
                <a:cs typeface="Helvetica"/>
                <a:sym typeface="Helvetica"/>
              </a:rPr>
              <a:t>Self</a:t>
            </a:r>
            <a:r>
              <a:rPr sz="2888">
                <a:solidFill>
                  <a:srgbClr val="FFFFFF"/>
                </a:solidFill>
              </a:rPr>
              <a:t>-</a:t>
            </a:r>
            <a:r>
              <a:rPr b="1" sz="2888">
                <a:solidFill>
                  <a:srgbClr val="FFFFFF"/>
                </a:solidFill>
                <a:latin typeface="Helvetica"/>
                <a:ea typeface="Helvetica"/>
                <a:cs typeface="Helvetica"/>
                <a:sym typeface="Helvetica"/>
              </a:rPr>
              <a:t>Directed Learning (SDL) </a:t>
            </a:r>
            <a:r>
              <a:rPr sz="2888">
                <a:solidFill>
                  <a:srgbClr val="FFFFFF"/>
                </a:solidFill>
              </a:rPr>
              <a:t>is a process in which individuals take the initiative, without the help of others’ in planning, carrying out and evaluating their own learning experiences. </a:t>
            </a:r>
            <a:endParaRPr sz="2888">
              <a:solidFill>
                <a:srgbClr val="FFFFFF"/>
              </a:solidFill>
            </a:endParaRPr>
          </a:p>
          <a:p>
            <a:pPr lvl="0" marL="337820" indent="-337820" defTabSz="443991">
              <a:spcBef>
                <a:spcPts val="3100"/>
              </a:spcBef>
              <a:defRPr sz="1800">
                <a:solidFill>
                  <a:srgbClr val="000000"/>
                </a:solidFill>
              </a:defRPr>
            </a:pPr>
            <a:r>
              <a:rPr b="1" sz="2888">
                <a:solidFill>
                  <a:srgbClr val="FFFFFF"/>
                </a:solidFill>
                <a:latin typeface="Helvetica"/>
                <a:ea typeface="Helvetica"/>
                <a:cs typeface="Helvetica"/>
                <a:sym typeface="Helvetica"/>
              </a:rPr>
              <a:t>SDL</a:t>
            </a:r>
            <a:r>
              <a:rPr sz="2888">
                <a:solidFill>
                  <a:srgbClr val="FFFFFF"/>
                </a:solidFill>
              </a:rPr>
              <a:t> is an informal process that takes place outside the classroom. </a:t>
            </a:r>
            <a:endParaRPr sz="2888">
              <a:solidFill>
                <a:srgbClr val="FFFFFF"/>
              </a:solidFill>
            </a:endParaRPr>
          </a:p>
          <a:p>
            <a:pPr lvl="0" marL="337820" indent="-337820" defTabSz="443991">
              <a:spcBef>
                <a:spcPts val="3100"/>
              </a:spcBef>
              <a:defRPr sz="1800">
                <a:solidFill>
                  <a:srgbClr val="000000"/>
                </a:solidFill>
              </a:defRPr>
            </a:pPr>
            <a:r>
              <a:rPr sz="2888">
                <a:solidFill>
                  <a:srgbClr val="FFFFFF"/>
                </a:solidFill>
              </a:rPr>
              <a:t>The benefit of </a:t>
            </a:r>
            <a:r>
              <a:rPr b="1" sz="2888">
                <a:solidFill>
                  <a:srgbClr val="FFFFFF"/>
                </a:solidFill>
                <a:latin typeface="Helvetica"/>
                <a:ea typeface="Helvetica"/>
                <a:cs typeface="Helvetica"/>
                <a:sym typeface="Helvetica"/>
              </a:rPr>
              <a:t>SDL </a:t>
            </a:r>
            <a:r>
              <a:rPr sz="2888">
                <a:solidFill>
                  <a:srgbClr val="FFFFFF"/>
                </a:solidFill>
              </a:rPr>
              <a:t>is that learning can easily be incorporated into daily routines and occurs at the learner’s convenience. </a:t>
            </a:r>
            <a:endParaRPr sz="2888">
              <a:solidFill>
                <a:srgbClr val="FFFFFF"/>
              </a:solidFill>
            </a:endParaRPr>
          </a:p>
          <a:p>
            <a:pPr lvl="0" marL="337820" indent="-337820" defTabSz="443991">
              <a:spcBef>
                <a:spcPts val="3100"/>
              </a:spcBef>
              <a:defRPr sz="1800">
                <a:solidFill>
                  <a:srgbClr val="000000"/>
                </a:solidFill>
              </a:defRPr>
            </a:pPr>
            <a:r>
              <a:rPr b="1" sz="2888">
                <a:solidFill>
                  <a:srgbClr val="FFFFFF"/>
                </a:solidFill>
                <a:latin typeface="Helvetica"/>
                <a:ea typeface="Helvetica"/>
                <a:cs typeface="Helvetica"/>
                <a:sym typeface="Helvetica"/>
              </a:rPr>
              <a:t>SDL</a:t>
            </a:r>
            <a:r>
              <a:rPr sz="2888">
                <a:solidFill>
                  <a:srgbClr val="FFFFFF"/>
                </a:solidFill>
              </a:rPr>
              <a:t> can be difficult for adults with low-level literacy skills who may lack independence, confidence, internal motivation or resources. </a:t>
            </a:r>
          </a:p>
        </p:txBody>
      </p:sp>
      <p:sp>
        <p:nvSpPr>
          <p:cNvPr id="107" name="Shape 10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prstGeom prst="rect">
            <a:avLst/>
          </a:prstGeom>
        </p:spPr>
        <p:txBody>
          <a:bodyPr/>
          <a:lstStyle>
            <a:lvl1pPr>
              <a:defRPr sz="6500"/>
            </a:lvl1pPr>
          </a:lstStyle>
          <a:p>
            <a:pPr lvl="0">
              <a:defRPr sz="1800">
                <a:solidFill>
                  <a:srgbClr val="000000"/>
                </a:solidFill>
              </a:defRPr>
            </a:pPr>
            <a:r>
              <a:rPr sz="6500">
                <a:solidFill>
                  <a:srgbClr val="FFFFFF"/>
                </a:solidFill>
              </a:rPr>
              <a:t>Strategies for Facilitating SDL</a:t>
            </a:r>
          </a:p>
        </p:txBody>
      </p:sp>
      <p:sp>
        <p:nvSpPr>
          <p:cNvPr id="110" name="Shape 110"/>
          <p:cNvSpPr/>
          <p:nvPr>
            <p:ph type="body" idx="1"/>
          </p:nvPr>
        </p:nvSpPr>
        <p:spPr>
          <a:xfrm>
            <a:off x="952499" y="2590800"/>
            <a:ext cx="5216647" cy="6286500"/>
          </a:xfrm>
          <a:prstGeom prst="rect">
            <a:avLst/>
          </a:prstGeom>
        </p:spPr>
        <p:txBody>
          <a:bodyPr/>
          <a:lstStyle/>
          <a:p>
            <a:pPr lvl="0" marL="262254" indent="-262254" defTabSz="344677">
              <a:spcBef>
                <a:spcPts val="2400"/>
              </a:spcBef>
              <a:defRPr sz="1800">
                <a:solidFill>
                  <a:srgbClr val="000000"/>
                </a:solidFill>
              </a:defRPr>
            </a:pPr>
            <a:r>
              <a:rPr sz="2241">
                <a:solidFill>
                  <a:srgbClr val="FFFFFF"/>
                </a:solidFill>
              </a:rPr>
              <a:t>Identify the starting point for a learning project</a:t>
            </a:r>
            <a:endParaRPr sz="2241">
              <a:solidFill>
                <a:srgbClr val="FFFFFF"/>
              </a:solidFill>
            </a:endParaRPr>
          </a:p>
          <a:p>
            <a:pPr lvl="0" marL="262254" indent="-262254" defTabSz="344677">
              <a:spcBef>
                <a:spcPts val="2400"/>
              </a:spcBef>
              <a:defRPr sz="1800">
                <a:solidFill>
                  <a:srgbClr val="000000"/>
                </a:solidFill>
              </a:defRPr>
            </a:pPr>
            <a:r>
              <a:rPr sz="2241">
                <a:solidFill>
                  <a:srgbClr val="FFFFFF"/>
                </a:solidFill>
              </a:rPr>
              <a:t>Match appropriate resources and methods to the learning goal</a:t>
            </a:r>
            <a:endParaRPr sz="2241">
              <a:solidFill>
                <a:srgbClr val="FFFFFF"/>
              </a:solidFill>
            </a:endParaRPr>
          </a:p>
          <a:p>
            <a:pPr lvl="0" marL="262254" indent="-262254" defTabSz="344677">
              <a:spcBef>
                <a:spcPts val="2400"/>
              </a:spcBef>
              <a:defRPr sz="1800">
                <a:solidFill>
                  <a:srgbClr val="000000"/>
                </a:solidFill>
              </a:defRPr>
            </a:pPr>
            <a:r>
              <a:rPr sz="2241">
                <a:solidFill>
                  <a:srgbClr val="FFFFFF"/>
                </a:solidFill>
              </a:rPr>
              <a:t>Negotiate a learning contract that sets learning goals, strategies and evaluation criteria. </a:t>
            </a:r>
            <a:endParaRPr sz="2241">
              <a:solidFill>
                <a:srgbClr val="FFFFFF"/>
              </a:solidFill>
            </a:endParaRPr>
          </a:p>
          <a:p>
            <a:pPr lvl="0" marL="262254" indent="-262254" defTabSz="344677">
              <a:spcBef>
                <a:spcPts val="2400"/>
              </a:spcBef>
              <a:defRPr sz="1800">
                <a:solidFill>
                  <a:srgbClr val="000000"/>
                </a:solidFill>
              </a:defRPr>
            </a:pPr>
            <a:r>
              <a:rPr sz="2241">
                <a:solidFill>
                  <a:srgbClr val="FFFFFF"/>
                </a:solidFill>
              </a:rPr>
              <a:t>Acquire strategies for decision-making and self-evaluation of work</a:t>
            </a:r>
            <a:endParaRPr sz="2241">
              <a:solidFill>
                <a:srgbClr val="FFFFFF"/>
              </a:solidFill>
            </a:endParaRPr>
          </a:p>
          <a:p>
            <a:pPr lvl="0" marL="262254" indent="-262254" defTabSz="344677">
              <a:spcBef>
                <a:spcPts val="2400"/>
              </a:spcBef>
              <a:defRPr sz="1800">
                <a:solidFill>
                  <a:srgbClr val="000000"/>
                </a:solidFill>
              </a:defRPr>
            </a:pPr>
            <a:r>
              <a:rPr sz="2241">
                <a:solidFill>
                  <a:srgbClr val="FFFFFF"/>
                </a:solidFill>
              </a:rPr>
              <a:t>Develop positive attitudes and independence relative to self-directed learning</a:t>
            </a:r>
            <a:endParaRPr sz="2241">
              <a:solidFill>
                <a:srgbClr val="FFFFFF"/>
              </a:solidFill>
            </a:endParaRPr>
          </a:p>
          <a:p>
            <a:pPr lvl="0" marL="262254" indent="-262254" defTabSz="344677">
              <a:spcBef>
                <a:spcPts val="2400"/>
              </a:spcBef>
              <a:defRPr sz="1800">
                <a:solidFill>
                  <a:srgbClr val="000000"/>
                </a:solidFill>
              </a:defRPr>
            </a:pPr>
            <a:r>
              <a:rPr sz="2241">
                <a:solidFill>
                  <a:srgbClr val="FFFFFF"/>
                </a:solidFill>
              </a:rPr>
              <a:t>Reflect on what he / she is learning</a:t>
            </a:r>
          </a:p>
        </p:txBody>
      </p:sp>
      <p:sp>
        <p:nvSpPr>
          <p:cNvPr id="111" name="Shape 11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12" name="pasted-image.png"/>
          <p:cNvPicPr/>
          <p:nvPr/>
        </p:nvPicPr>
        <p:blipFill>
          <a:blip r:embed="rId2">
            <a:extLst/>
          </a:blip>
          <a:stretch>
            <a:fillRect/>
          </a:stretch>
        </p:blipFill>
        <p:spPr>
          <a:xfrm>
            <a:off x="6263332" y="2767332"/>
            <a:ext cx="6645222" cy="4977503"/>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prstGeom prst="rect">
            <a:avLst/>
          </a:prstGeom>
        </p:spPr>
        <p:txBody>
          <a:bodyPr/>
          <a:lstStyle>
            <a:lvl1pPr algn="l">
              <a:defRPr sz="4200"/>
            </a:lvl1pPr>
          </a:lstStyle>
          <a:p>
            <a:pPr lvl="0">
              <a:defRPr sz="1800">
                <a:solidFill>
                  <a:srgbClr val="000000"/>
                </a:solidFill>
              </a:defRPr>
            </a:pPr>
            <a:r>
              <a:rPr sz="4200">
                <a:solidFill>
                  <a:srgbClr val="FFFFFF"/>
                </a:solidFill>
              </a:rPr>
              <a:t>What is Transformational Learning? </a:t>
            </a:r>
          </a:p>
        </p:txBody>
      </p:sp>
      <p:sp>
        <p:nvSpPr>
          <p:cNvPr id="115" name="Shape 115"/>
          <p:cNvSpPr/>
          <p:nvPr>
            <p:ph type="body" idx="1"/>
          </p:nvPr>
        </p:nvSpPr>
        <p:spPr>
          <a:xfrm>
            <a:off x="952500" y="2597150"/>
            <a:ext cx="11099800" cy="6286500"/>
          </a:xfrm>
          <a:prstGeom prst="rect">
            <a:avLst/>
          </a:prstGeom>
        </p:spPr>
        <p:txBody>
          <a:bodyPr/>
          <a:lstStyle/>
          <a:p>
            <a:pPr lvl="0" marL="337820" indent="-337820" defTabSz="443991">
              <a:spcBef>
                <a:spcPts val="3100"/>
              </a:spcBef>
              <a:defRPr sz="1800">
                <a:solidFill>
                  <a:srgbClr val="000000"/>
                </a:solidFill>
              </a:defRPr>
            </a:pPr>
            <a:r>
              <a:rPr b="1" sz="2888">
                <a:solidFill>
                  <a:srgbClr val="FFFFFF"/>
                </a:solidFill>
                <a:latin typeface="Helvetica"/>
                <a:ea typeface="Helvetica"/>
                <a:cs typeface="Helvetica"/>
                <a:sym typeface="Helvetica"/>
              </a:rPr>
              <a:t>Transformative</a:t>
            </a:r>
            <a:r>
              <a:rPr sz="2888">
                <a:solidFill>
                  <a:srgbClr val="FFFFFF"/>
                </a:solidFill>
              </a:rPr>
              <a:t> </a:t>
            </a:r>
            <a:r>
              <a:rPr b="1" sz="2888">
                <a:solidFill>
                  <a:srgbClr val="FFFFFF"/>
                </a:solidFill>
                <a:latin typeface="Helvetica"/>
                <a:ea typeface="Helvetica"/>
                <a:cs typeface="Helvetica"/>
                <a:sym typeface="Helvetica"/>
              </a:rPr>
              <a:t>Learning (TL)</a:t>
            </a:r>
            <a:r>
              <a:rPr sz="2888">
                <a:solidFill>
                  <a:srgbClr val="FFFFFF"/>
                </a:solidFill>
              </a:rPr>
              <a:t> is learning that changes the way individuals think about themselves and their world and that involves a shift of consciousness. </a:t>
            </a:r>
            <a:r>
              <a:rPr b="1" sz="2888">
                <a:solidFill>
                  <a:srgbClr val="FFFFFF"/>
                </a:solidFill>
                <a:latin typeface="Helvetica"/>
                <a:ea typeface="Helvetica"/>
                <a:cs typeface="Helvetica"/>
                <a:sym typeface="Helvetica"/>
              </a:rPr>
              <a:t>TL</a:t>
            </a:r>
            <a:r>
              <a:rPr sz="2888">
                <a:solidFill>
                  <a:srgbClr val="FFFFFF"/>
                </a:solidFill>
              </a:rPr>
              <a:t> is emancipating. </a:t>
            </a:r>
            <a:endParaRPr sz="2888">
              <a:solidFill>
                <a:srgbClr val="FFFFFF"/>
              </a:solidFill>
            </a:endParaRPr>
          </a:p>
          <a:p>
            <a:pPr lvl="0" marL="337820" indent="-337820" defTabSz="443991">
              <a:spcBef>
                <a:spcPts val="3100"/>
              </a:spcBef>
              <a:defRPr sz="1800">
                <a:solidFill>
                  <a:srgbClr val="000000"/>
                </a:solidFill>
              </a:defRPr>
            </a:pPr>
            <a:r>
              <a:rPr b="1" sz="2888">
                <a:solidFill>
                  <a:srgbClr val="FFFFFF"/>
                </a:solidFill>
                <a:latin typeface="Helvetica"/>
                <a:ea typeface="Helvetica"/>
                <a:cs typeface="Helvetica"/>
                <a:sym typeface="Helvetica"/>
              </a:rPr>
              <a:t>TL</a:t>
            </a:r>
            <a:r>
              <a:rPr sz="2888">
                <a:solidFill>
                  <a:srgbClr val="FFFFFF"/>
                </a:solidFill>
              </a:rPr>
              <a:t> is a rational process, a shift in a person’s frame of reference or world view.</a:t>
            </a:r>
            <a:endParaRPr sz="2888">
              <a:solidFill>
                <a:srgbClr val="FFFFFF"/>
              </a:solidFill>
            </a:endParaRPr>
          </a:p>
          <a:p>
            <a:pPr lvl="0" marL="337820" indent="-337820" defTabSz="443991">
              <a:spcBef>
                <a:spcPts val="3100"/>
              </a:spcBef>
              <a:defRPr sz="1800">
                <a:solidFill>
                  <a:srgbClr val="000000"/>
                </a:solidFill>
              </a:defRPr>
            </a:pPr>
            <a:r>
              <a:rPr sz="2888">
                <a:solidFill>
                  <a:srgbClr val="FFFFFF"/>
                </a:solidFill>
              </a:rPr>
              <a:t>Reflective discourse need to challenge each others’ assumptions and encourage group members to consider various perspectives. </a:t>
            </a:r>
            <a:endParaRPr sz="2888">
              <a:solidFill>
                <a:srgbClr val="FFFFFF"/>
              </a:solidFill>
            </a:endParaRPr>
          </a:p>
          <a:p>
            <a:pPr lvl="0" marL="337820" indent="-337820" defTabSz="443991">
              <a:spcBef>
                <a:spcPts val="3100"/>
              </a:spcBef>
              <a:defRPr sz="1800">
                <a:solidFill>
                  <a:srgbClr val="000000"/>
                </a:solidFill>
              </a:defRPr>
            </a:pPr>
            <a:r>
              <a:rPr sz="2888">
                <a:solidFill>
                  <a:srgbClr val="FFFFFF"/>
                </a:solidFill>
              </a:rPr>
              <a:t>It is essential that participants have complete and accurate information about the topic of discussion, be free from bias and meet in an environment of acceptance, empathy, and trust. </a:t>
            </a:r>
          </a:p>
        </p:txBody>
      </p:sp>
      <p:sp>
        <p:nvSpPr>
          <p:cNvPr id="116" name="Shape 11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17" name="pasted-image.png"/>
          <p:cNvPicPr/>
          <p:nvPr/>
        </p:nvPicPr>
        <p:blipFill>
          <a:blip r:embed="rId2">
            <a:extLst/>
          </a:blip>
          <a:stretch>
            <a:fillRect/>
          </a:stretch>
        </p:blipFill>
        <p:spPr>
          <a:xfrm>
            <a:off x="9466749" y="32158"/>
            <a:ext cx="3492501" cy="2324101"/>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prstGeom prst="rect">
            <a:avLst/>
          </a:prstGeom>
        </p:spPr>
        <p:txBody>
          <a:bodyPr/>
          <a:lstStyle>
            <a:lvl1pPr defTabSz="449833">
              <a:defRPr sz="6160"/>
            </a:lvl1pPr>
          </a:lstStyle>
          <a:p>
            <a:pPr lvl="0">
              <a:defRPr sz="1800">
                <a:solidFill>
                  <a:srgbClr val="000000"/>
                </a:solidFill>
              </a:defRPr>
            </a:pPr>
            <a:r>
              <a:rPr sz="6160">
                <a:solidFill>
                  <a:srgbClr val="FFFFFF"/>
                </a:solidFill>
              </a:rPr>
              <a:t>To foster transformative learning consider the following: </a:t>
            </a:r>
          </a:p>
        </p:txBody>
      </p:sp>
      <p:sp>
        <p:nvSpPr>
          <p:cNvPr id="120" name="Shape 120"/>
          <p:cNvSpPr/>
          <p:nvPr>
            <p:ph type="body" idx="1"/>
          </p:nvPr>
        </p:nvSpPr>
        <p:spPr>
          <a:xfrm>
            <a:off x="4068068" y="2597150"/>
            <a:ext cx="7984232" cy="6286500"/>
          </a:xfrm>
          <a:prstGeom prst="rect">
            <a:avLst/>
          </a:prstGeom>
        </p:spPr>
        <p:txBody>
          <a:bodyPr/>
          <a:lstStyle/>
          <a:p>
            <a:pPr lvl="0" marL="355600" indent="-355600" defTabSz="467359">
              <a:spcBef>
                <a:spcPts val="3300"/>
              </a:spcBef>
              <a:defRPr sz="1800">
                <a:solidFill>
                  <a:srgbClr val="000000"/>
                </a:solidFill>
              </a:defRPr>
            </a:pPr>
            <a:r>
              <a:rPr sz="3040">
                <a:solidFill>
                  <a:srgbClr val="FFFFFF"/>
                </a:solidFill>
              </a:rPr>
              <a:t>Create a climate that supports transformative learning. Promote student autonomy, participation and collaboration. </a:t>
            </a:r>
            <a:endParaRPr sz="3040">
              <a:solidFill>
                <a:srgbClr val="FFFFFF"/>
              </a:solidFill>
            </a:endParaRPr>
          </a:p>
          <a:p>
            <a:pPr lvl="0" marL="355600" indent="-355600" defTabSz="467359">
              <a:spcBef>
                <a:spcPts val="3300"/>
              </a:spcBef>
              <a:defRPr sz="1800">
                <a:solidFill>
                  <a:srgbClr val="000000"/>
                </a:solidFill>
              </a:defRPr>
            </a:pPr>
            <a:r>
              <a:rPr sz="3040">
                <a:solidFill>
                  <a:srgbClr val="FFFFFF"/>
                </a:solidFill>
              </a:rPr>
              <a:t>Know your students and the types of learning activities that most appeal to them. Case studies, debates, critical questioning and analyses of theoretical perspectives are enjoyed by “thinking types.”</a:t>
            </a:r>
            <a:endParaRPr sz="3040">
              <a:solidFill>
                <a:srgbClr val="FFFFFF"/>
              </a:solidFill>
            </a:endParaRPr>
          </a:p>
          <a:p>
            <a:pPr lvl="0" marL="355600" indent="-355600" defTabSz="467359">
              <a:spcBef>
                <a:spcPts val="3300"/>
              </a:spcBef>
              <a:defRPr sz="1800">
                <a:solidFill>
                  <a:srgbClr val="000000"/>
                </a:solidFill>
              </a:defRPr>
            </a:pPr>
            <a:r>
              <a:rPr sz="3040">
                <a:solidFill>
                  <a:srgbClr val="FFFFFF"/>
                </a:solidFill>
              </a:rPr>
              <a:t>Develop and use learning activities that explore different points of view. Engage in journal writing to engage in self-reflection. </a:t>
            </a:r>
          </a:p>
        </p:txBody>
      </p:sp>
      <p:sp>
        <p:nvSpPr>
          <p:cNvPr id="121" name="Shape 12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22" name="pasted-image.png"/>
          <p:cNvPicPr/>
          <p:nvPr/>
        </p:nvPicPr>
        <p:blipFill>
          <a:blip r:embed="rId2">
            <a:extLst/>
          </a:blip>
          <a:stretch>
            <a:fillRect/>
          </a:stretch>
        </p:blipFill>
        <p:spPr>
          <a:xfrm>
            <a:off x="-12231" y="3981116"/>
            <a:ext cx="4038601" cy="2019301"/>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lvl1pPr defTabSz="519937">
              <a:defRPr sz="6675"/>
            </a:lvl1pPr>
          </a:lstStyle>
          <a:p>
            <a:pPr lvl="0">
              <a:defRPr sz="1800">
                <a:solidFill>
                  <a:srgbClr val="000000"/>
                </a:solidFill>
              </a:defRPr>
            </a:pPr>
            <a:r>
              <a:rPr sz="6675">
                <a:solidFill>
                  <a:srgbClr val="FFFFFF"/>
                </a:solidFill>
              </a:rPr>
              <a:t>Bringing Theory into Practice</a:t>
            </a:r>
          </a:p>
        </p:txBody>
      </p:sp>
      <p:sp>
        <p:nvSpPr>
          <p:cNvPr id="125" name="Shape 125"/>
          <p:cNvSpPr/>
          <p:nvPr>
            <p:ph type="body" idx="1"/>
          </p:nvPr>
        </p:nvSpPr>
        <p:spPr>
          <a:xfrm>
            <a:off x="1328132" y="2597150"/>
            <a:ext cx="10724168" cy="6286500"/>
          </a:xfrm>
          <a:prstGeom prst="rect">
            <a:avLst/>
          </a:prstGeom>
        </p:spPr>
        <p:txBody>
          <a:bodyPr/>
          <a:lstStyle/>
          <a:p>
            <a:pPr lvl="0" marL="0" indent="0" defTabSz="426466">
              <a:spcBef>
                <a:spcPts val="3000"/>
              </a:spcBef>
              <a:buSzTx/>
              <a:buNone/>
              <a:defRPr sz="1800">
                <a:solidFill>
                  <a:srgbClr val="000000"/>
                </a:solidFill>
              </a:defRPr>
            </a:pPr>
            <a:r>
              <a:rPr sz="2774">
                <a:solidFill>
                  <a:srgbClr val="FFFFFF"/>
                </a:solidFill>
              </a:rPr>
              <a:t>The art of teaching adults requires an understanding of various principles and theories of how adults learn. Suggestions for applying these theories to writing instruction include the following: </a:t>
            </a:r>
            <a:endParaRPr sz="2774">
              <a:solidFill>
                <a:srgbClr val="FFFFFF"/>
              </a:solidFill>
            </a:endParaRPr>
          </a:p>
          <a:p>
            <a:pPr lvl="8" marL="2920365" indent="-324485" defTabSz="426466">
              <a:spcBef>
                <a:spcPts val="3000"/>
              </a:spcBef>
              <a:defRPr sz="1800">
                <a:solidFill>
                  <a:srgbClr val="000000"/>
                </a:solidFill>
              </a:defRPr>
            </a:pPr>
            <a:r>
              <a:rPr sz="2774">
                <a:solidFill>
                  <a:srgbClr val="FFFFFF"/>
                </a:solidFill>
              </a:rPr>
              <a:t>Incorporate more writing to promote self-reflection and articulation of learning. </a:t>
            </a:r>
            <a:endParaRPr sz="2774">
              <a:solidFill>
                <a:srgbClr val="FFFFFF"/>
              </a:solidFill>
            </a:endParaRPr>
          </a:p>
          <a:p>
            <a:pPr lvl="8" marL="2920365" indent="-324485" defTabSz="426466">
              <a:spcBef>
                <a:spcPts val="3000"/>
              </a:spcBef>
              <a:defRPr sz="1800">
                <a:solidFill>
                  <a:srgbClr val="000000"/>
                </a:solidFill>
              </a:defRPr>
            </a:pPr>
            <a:r>
              <a:rPr sz="2774">
                <a:solidFill>
                  <a:srgbClr val="FFFFFF"/>
                </a:solidFill>
              </a:rPr>
              <a:t>use ungraded, short and timed prompts such as quick writes, etc. Writing is a natural means of self-reflection</a:t>
            </a:r>
            <a:endParaRPr sz="2774">
              <a:solidFill>
                <a:srgbClr val="FFFFFF"/>
              </a:solidFill>
            </a:endParaRPr>
          </a:p>
          <a:p>
            <a:pPr lvl="8" marL="2920365" indent="-324485" defTabSz="426466">
              <a:spcBef>
                <a:spcPts val="3000"/>
              </a:spcBef>
              <a:defRPr sz="1800">
                <a:solidFill>
                  <a:srgbClr val="000000"/>
                </a:solidFill>
              </a:defRPr>
            </a:pPr>
            <a:r>
              <a:rPr sz="2774">
                <a:solidFill>
                  <a:srgbClr val="FFFFFF"/>
                </a:solidFill>
              </a:rPr>
              <a:t>engage new adult writers with online communities of writers, as contributors, readers and peers to foster their SDL self-study and persistence. </a:t>
            </a:r>
          </a:p>
        </p:txBody>
      </p:sp>
      <p:sp>
        <p:nvSpPr>
          <p:cNvPr id="126" name="Shape 12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27" name="pasted-image.png"/>
          <p:cNvPicPr/>
          <p:nvPr/>
        </p:nvPicPr>
        <p:blipFill>
          <a:blip r:embed="rId2">
            <a:extLst/>
          </a:blip>
          <a:stretch>
            <a:fillRect/>
          </a:stretch>
        </p:blipFill>
        <p:spPr>
          <a:xfrm>
            <a:off x="1078" y="4644972"/>
            <a:ext cx="4625352" cy="4030389"/>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p>
            <a:pPr lvl="0">
              <a:defRPr sz="1800">
                <a:solidFill>
                  <a:srgbClr val="000000"/>
                </a:solidFill>
              </a:defRPr>
            </a:pPr>
            <a:r>
              <a:rPr sz="8000">
                <a:solidFill>
                  <a:srgbClr val="FFFFFF"/>
                </a:solidFill>
              </a:rPr>
              <a:t>Metacognitive Skills</a:t>
            </a:r>
          </a:p>
        </p:txBody>
      </p:sp>
      <p:sp>
        <p:nvSpPr>
          <p:cNvPr id="130" name="Shape 130"/>
          <p:cNvSpPr/>
          <p:nvPr>
            <p:ph type="body" idx="1"/>
          </p:nvPr>
        </p:nvSpPr>
        <p:spPr>
          <a:xfrm>
            <a:off x="952500" y="2216150"/>
            <a:ext cx="11099800" cy="6286500"/>
          </a:xfrm>
          <a:prstGeom prst="rect">
            <a:avLst/>
          </a:prstGeom>
        </p:spPr>
        <p:txBody>
          <a:bodyPr anchor="t"/>
          <a:lstStyle/>
          <a:p>
            <a:pPr lvl="0" marL="177800" indent="-177800" defTabSz="233679">
              <a:spcBef>
                <a:spcPts val="1600"/>
              </a:spcBef>
              <a:defRPr sz="1800">
                <a:solidFill>
                  <a:srgbClr val="000000"/>
                </a:solidFill>
              </a:defRPr>
            </a:pPr>
            <a:r>
              <a:rPr sz="1520">
                <a:solidFill>
                  <a:srgbClr val="FFFFFF"/>
                </a:solidFill>
              </a:rPr>
              <a:t>Learners will set </a:t>
            </a:r>
            <a:r>
              <a:rPr b="1" i="1" sz="1520">
                <a:solidFill>
                  <a:srgbClr val="FFFFFF"/>
                </a:solidFill>
                <a:latin typeface="Helvetica"/>
                <a:ea typeface="Helvetica"/>
                <a:cs typeface="Helvetica"/>
                <a:sym typeface="Helvetica"/>
              </a:rPr>
              <a:t>Learning Goals</a:t>
            </a:r>
            <a:r>
              <a:rPr i="1" sz="1520">
                <a:solidFill>
                  <a:srgbClr val="FFFFFF"/>
                </a:solidFill>
              </a:rPr>
              <a:t>:</a:t>
            </a:r>
            <a:endParaRPr i="1"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Understand “goals” and illustrate and / or describe their own personal goals for participation in English classes.</a:t>
            </a:r>
            <a:r>
              <a:rPr i="1" sz="1520">
                <a:solidFill>
                  <a:srgbClr val="FFFFFF"/>
                </a:solidFill>
              </a:rPr>
              <a:t> </a:t>
            </a:r>
            <a:endParaRPr i="1"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Set goals related to working, parenting and / or participating in their community.</a:t>
            </a:r>
            <a:endParaRPr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Differentiate between long and short-term goals. </a:t>
            </a:r>
            <a:endParaRPr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Outline activities that will help them achieve their goals.  </a:t>
            </a:r>
            <a:endParaRPr i="1" sz="1520">
              <a:solidFill>
                <a:srgbClr val="FFFFFF"/>
              </a:solidFill>
            </a:endParaRPr>
          </a:p>
          <a:p>
            <a:pPr lvl="0" marL="177800" indent="-177800" defTabSz="233679">
              <a:spcBef>
                <a:spcPts val="1600"/>
              </a:spcBef>
              <a:defRPr sz="1800">
                <a:solidFill>
                  <a:srgbClr val="000000"/>
                </a:solidFill>
              </a:defRPr>
            </a:pPr>
            <a:r>
              <a:rPr sz="1520">
                <a:solidFill>
                  <a:srgbClr val="FFFFFF"/>
                </a:solidFill>
              </a:rPr>
              <a:t>Learners will understand their own </a:t>
            </a:r>
            <a:r>
              <a:rPr b="1" i="1" sz="1520">
                <a:solidFill>
                  <a:srgbClr val="FFFFFF"/>
                </a:solidFill>
                <a:latin typeface="Helvetica"/>
                <a:ea typeface="Helvetica"/>
                <a:cs typeface="Helvetica"/>
                <a:sym typeface="Helvetica"/>
              </a:rPr>
              <a:t>Learning Styles</a:t>
            </a:r>
            <a:r>
              <a:rPr i="1" sz="1520">
                <a:solidFill>
                  <a:srgbClr val="FFFFFF"/>
                </a:solidFill>
              </a:rPr>
              <a:t>: </a:t>
            </a:r>
            <a:endParaRPr i="1"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Identify their previous learning experiences. </a:t>
            </a:r>
            <a:endParaRPr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Express likes and dislikes about learning activities. </a:t>
            </a:r>
            <a:endParaRPr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Understand “strengths” and “weaknesses”</a:t>
            </a:r>
            <a:endParaRPr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Recognize learning modalities / preferences in simple terms</a:t>
            </a:r>
            <a:endParaRPr sz="1520">
              <a:solidFill>
                <a:srgbClr val="FFFFFF"/>
              </a:solidFill>
            </a:endParaRPr>
          </a:p>
          <a:p>
            <a:pPr lvl="0" marL="177800" indent="-177800" defTabSz="233679">
              <a:spcBef>
                <a:spcPts val="1600"/>
              </a:spcBef>
              <a:defRPr sz="1800">
                <a:solidFill>
                  <a:srgbClr val="000000"/>
                </a:solidFill>
              </a:defRPr>
            </a:pPr>
            <a:r>
              <a:rPr sz="1520">
                <a:solidFill>
                  <a:srgbClr val="FFFFFF"/>
                </a:solidFill>
              </a:rPr>
              <a:t>Learners will </a:t>
            </a:r>
            <a:r>
              <a:rPr b="1" i="1" sz="1520">
                <a:solidFill>
                  <a:srgbClr val="FFFFFF"/>
                </a:solidFill>
                <a:latin typeface="Helvetica"/>
                <a:ea typeface="Helvetica"/>
                <a:cs typeface="Helvetica"/>
                <a:sym typeface="Helvetica"/>
              </a:rPr>
              <a:t>Evaluate their own Learning</a:t>
            </a:r>
            <a:r>
              <a:rPr i="1" sz="1520">
                <a:solidFill>
                  <a:srgbClr val="FFFFFF"/>
                </a:solidFill>
              </a:rPr>
              <a:t>: </a:t>
            </a:r>
            <a:endParaRPr i="1"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Express feelings about class in simple terms. I like…</a:t>
            </a:r>
            <a:endParaRPr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Illustrate / describe progress toward their goals. </a:t>
            </a:r>
            <a:endParaRPr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Monitor and assess their progress</a:t>
            </a:r>
            <a:endParaRPr sz="1520">
              <a:solidFill>
                <a:srgbClr val="FFFFFF"/>
              </a:solidFill>
            </a:endParaRPr>
          </a:p>
          <a:p>
            <a:pPr lvl="2" marL="533400" indent="-177800" defTabSz="233679">
              <a:spcBef>
                <a:spcPts val="1600"/>
              </a:spcBef>
              <a:defRPr sz="1800">
                <a:solidFill>
                  <a:srgbClr val="000000"/>
                </a:solidFill>
              </a:defRPr>
            </a:pPr>
            <a:r>
              <a:rPr sz="1520">
                <a:solidFill>
                  <a:srgbClr val="FFFFFF"/>
                </a:solidFill>
              </a:rPr>
              <a:t>Prof</a:t>
            </a:r>
          </a:p>
        </p:txBody>
      </p:sp>
      <p:sp>
        <p:nvSpPr>
          <p:cNvPr id="131" name="Shape 13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32" name="pasted-image.png"/>
          <p:cNvPicPr/>
          <p:nvPr/>
        </p:nvPicPr>
        <p:blipFill>
          <a:blip r:embed="rId2">
            <a:extLst/>
          </a:blip>
          <a:stretch>
            <a:fillRect/>
          </a:stretch>
        </p:blipFill>
        <p:spPr>
          <a:xfrm>
            <a:off x="8182930" y="3569145"/>
            <a:ext cx="4287036" cy="5643139"/>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p>
            <a:pPr lvl="0">
              <a:defRPr sz="1800">
                <a:solidFill>
                  <a:srgbClr val="000000"/>
                </a:solidFill>
              </a:defRPr>
            </a:pPr>
            <a:r>
              <a:rPr sz="8000">
                <a:solidFill>
                  <a:srgbClr val="FFFFFF"/>
                </a:solidFill>
              </a:rPr>
              <a:t>Brain Research</a:t>
            </a:r>
          </a:p>
        </p:txBody>
      </p:sp>
      <p:sp>
        <p:nvSpPr>
          <p:cNvPr id="135" name="Shape 135"/>
          <p:cNvSpPr/>
          <p:nvPr>
            <p:ph type="body" idx="1"/>
          </p:nvPr>
        </p:nvSpPr>
        <p:spPr>
          <a:prstGeom prst="rect">
            <a:avLst/>
          </a:prstGeom>
        </p:spPr>
        <p:txBody>
          <a:bodyPr/>
          <a:lstStyle/>
          <a:p>
            <a:pPr lvl="0">
              <a:defRPr sz="1800">
                <a:solidFill>
                  <a:srgbClr val="000000"/>
                </a:solidFill>
              </a:defRPr>
            </a:pPr>
            <a:r>
              <a:rPr sz="3800">
                <a:solidFill>
                  <a:srgbClr val="FFFFFF"/>
                </a:solidFill>
              </a:rPr>
              <a:t>There are two brain chemicals that do 90% of the work in your brain. They are </a:t>
            </a:r>
            <a:r>
              <a:rPr b="1" sz="3800">
                <a:solidFill>
                  <a:srgbClr val="FFFFFF"/>
                </a:solidFill>
                <a:latin typeface="Helvetica"/>
                <a:ea typeface="Helvetica"/>
                <a:cs typeface="Helvetica"/>
                <a:sym typeface="Helvetica"/>
              </a:rPr>
              <a:t>glutamate</a:t>
            </a:r>
            <a:r>
              <a:rPr sz="3800">
                <a:solidFill>
                  <a:srgbClr val="FFFFFF"/>
                </a:solidFill>
              </a:rPr>
              <a:t> and </a:t>
            </a:r>
            <a:r>
              <a:rPr b="1" sz="3800">
                <a:solidFill>
                  <a:srgbClr val="FFFFFF"/>
                </a:solidFill>
                <a:latin typeface="Helvetica"/>
                <a:ea typeface="Helvetica"/>
                <a:cs typeface="Helvetica"/>
                <a:sym typeface="Helvetica"/>
              </a:rPr>
              <a:t>GABA </a:t>
            </a:r>
            <a:r>
              <a:rPr sz="3800">
                <a:solidFill>
                  <a:srgbClr val="FFFFFF"/>
                </a:solidFill>
              </a:rPr>
              <a:t>(gaba aminobutyric acid). Glutamate is excitatory and supports nerve cell to nerve cell communication. GABA is inhibitory and dampens brain activity. </a:t>
            </a:r>
            <a:endParaRPr sz="3800">
              <a:solidFill>
                <a:srgbClr val="FFFFFF"/>
              </a:solidFill>
            </a:endParaRPr>
          </a:p>
          <a:p>
            <a:pPr lvl="0">
              <a:defRPr sz="1800">
                <a:solidFill>
                  <a:srgbClr val="000000"/>
                </a:solidFill>
              </a:defRPr>
            </a:pPr>
            <a:r>
              <a:rPr sz="3800">
                <a:solidFill>
                  <a:srgbClr val="FFFFFF"/>
                </a:solidFill>
              </a:rPr>
              <a:t>There are four brain chemicals that we can influence, including the following: serotonin, dopamine, cortisol, and norepinephrine. </a:t>
            </a:r>
          </a:p>
        </p:txBody>
      </p:sp>
      <p:sp>
        <p:nvSpPr>
          <p:cNvPr id="136" name="Shape 1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37" name="pasted-image.png"/>
          <p:cNvPicPr/>
          <p:nvPr/>
        </p:nvPicPr>
        <p:blipFill>
          <a:blip r:embed="rId2">
            <a:extLst/>
          </a:blip>
          <a:stretch>
            <a:fillRect/>
          </a:stretch>
        </p:blipFill>
        <p:spPr>
          <a:xfrm>
            <a:off x="10145309" y="-146050"/>
            <a:ext cx="2743201" cy="2959101"/>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lvl="0">
              <a:defRPr sz="1800">
                <a:solidFill>
                  <a:srgbClr val="000000"/>
                </a:solidFill>
              </a:defRPr>
            </a:pPr>
            <a:r>
              <a:rPr sz="8000">
                <a:solidFill>
                  <a:srgbClr val="FFFFFF"/>
                </a:solidFill>
              </a:rPr>
              <a:t>What is Metacognition?</a:t>
            </a:r>
          </a:p>
        </p:txBody>
      </p:sp>
      <p:sp>
        <p:nvSpPr>
          <p:cNvPr id="51" name="Shape 51"/>
          <p:cNvSpPr/>
          <p:nvPr>
            <p:ph type="body" idx="1"/>
          </p:nvPr>
        </p:nvSpPr>
        <p:spPr>
          <a:xfrm>
            <a:off x="952500" y="2590800"/>
            <a:ext cx="7378194" cy="6286500"/>
          </a:xfrm>
          <a:prstGeom prst="rect">
            <a:avLst/>
          </a:prstGeom>
        </p:spPr>
        <p:txBody>
          <a:bodyPr/>
          <a:lstStyle/>
          <a:p>
            <a:pPr lvl="0" marL="368934" indent="-368934" defTabSz="484886">
              <a:spcBef>
                <a:spcPts val="3400"/>
              </a:spcBef>
              <a:defRPr sz="1800">
                <a:solidFill>
                  <a:srgbClr val="000000"/>
                </a:solidFill>
              </a:defRPr>
            </a:pPr>
            <a:r>
              <a:rPr sz="3154">
                <a:solidFill>
                  <a:srgbClr val="FFFFFF"/>
                </a:solidFill>
              </a:rPr>
              <a:t>Metacognition refers to awareness of one’s own knowledge - what one does and doesn’t know - and one’s ability to understand, control and manipulate one’s cognitive processes. </a:t>
            </a:r>
            <a:endParaRPr sz="3154">
              <a:solidFill>
                <a:srgbClr val="FFFFFF"/>
              </a:solidFill>
            </a:endParaRPr>
          </a:p>
          <a:p>
            <a:pPr lvl="0" marL="368934" indent="-368934" defTabSz="484886">
              <a:spcBef>
                <a:spcPts val="3400"/>
              </a:spcBef>
              <a:defRPr sz="1800">
                <a:solidFill>
                  <a:srgbClr val="000000"/>
                </a:solidFill>
              </a:defRPr>
            </a:pPr>
            <a:r>
              <a:rPr sz="3154">
                <a:solidFill>
                  <a:srgbClr val="FFFFFF"/>
                </a:solidFill>
              </a:rPr>
              <a:t>It includes knowing when and where to use particular strategies for learning and problem solving. </a:t>
            </a:r>
            <a:endParaRPr sz="3154">
              <a:solidFill>
                <a:srgbClr val="FFFFFF"/>
              </a:solidFill>
            </a:endParaRPr>
          </a:p>
          <a:p>
            <a:pPr lvl="0" marL="368934" indent="-368934" defTabSz="484886">
              <a:spcBef>
                <a:spcPts val="3400"/>
              </a:spcBef>
              <a:defRPr sz="1800">
                <a:solidFill>
                  <a:srgbClr val="000000"/>
                </a:solidFill>
              </a:defRPr>
            </a:pPr>
            <a:r>
              <a:rPr sz="3154">
                <a:solidFill>
                  <a:srgbClr val="FFFFFF"/>
                </a:solidFill>
              </a:rPr>
              <a:t>Metacognition is the ability to use prior knowledge to plan a strategy. </a:t>
            </a:r>
          </a:p>
        </p:txBody>
      </p:sp>
      <p:sp>
        <p:nvSpPr>
          <p:cNvPr id="52" name="Shape 52"/>
          <p:cNvSpPr/>
          <p:nvPr>
            <p:ph type="sldNum" sz="quarter" idx="2"/>
          </p:nvPr>
        </p:nvSpPr>
        <p:spPr>
          <a:xfrm>
            <a:off x="6375349" y="92583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53" name="pasted-image.png"/>
          <p:cNvPicPr/>
          <p:nvPr/>
        </p:nvPicPr>
        <p:blipFill>
          <a:blip r:embed="rId2">
            <a:extLst/>
          </a:blip>
          <a:stretch>
            <a:fillRect/>
          </a:stretch>
        </p:blipFill>
        <p:spPr>
          <a:xfrm>
            <a:off x="8407288" y="3765549"/>
            <a:ext cx="4826323" cy="2932663"/>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a:lstStyle/>
          <a:p>
            <a:pPr lvl="0">
              <a:defRPr sz="1800">
                <a:solidFill>
                  <a:srgbClr val="000000"/>
                </a:solidFill>
              </a:defRPr>
            </a:pPr>
            <a:r>
              <a:rPr sz="8000">
                <a:solidFill>
                  <a:srgbClr val="FFFFFF"/>
                </a:solidFill>
              </a:rPr>
              <a:t>Brain Research</a:t>
            </a:r>
          </a:p>
        </p:txBody>
      </p:sp>
      <p:sp>
        <p:nvSpPr>
          <p:cNvPr id="140" name="Shape 140"/>
          <p:cNvSpPr/>
          <p:nvPr>
            <p:ph type="body" idx="1"/>
          </p:nvPr>
        </p:nvSpPr>
        <p:spPr>
          <a:prstGeom prst="rect">
            <a:avLst/>
          </a:prstGeom>
        </p:spPr>
        <p:txBody>
          <a:bodyPr/>
          <a:lstStyle/>
          <a:p>
            <a:pPr lvl="0" marL="368934" indent="-368934" defTabSz="484886">
              <a:spcBef>
                <a:spcPts val="3400"/>
              </a:spcBef>
              <a:defRPr sz="1800">
                <a:solidFill>
                  <a:srgbClr val="000000"/>
                </a:solidFill>
              </a:defRPr>
            </a:pPr>
            <a:r>
              <a:rPr b="1" sz="3154">
                <a:solidFill>
                  <a:srgbClr val="FFFFFF"/>
                </a:solidFill>
                <a:latin typeface="Helvetica"/>
                <a:ea typeface="Helvetica"/>
                <a:cs typeface="Helvetica"/>
                <a:sym typeface="Helvetica"/>
              </a:rPr>
              <a:t>Serotonin</a:t>
            </a:r>
            <a:r>
              <a:rPr sz="3154">
                <a:solidFill>
                  <a:srgbClr val="FFFFFF"/>
                </a:solidFill>
              </a:rPr>
              <a:t> is produced in the brain from the amino acid tryptophan. It is the everyday “feeling just fine” regulator. It serves as an agent that supports the production of new brain cells. We lose cognitive and behavioral flexibility when serotonin is low. Higher serotonin is associated with stability, greater popularity, being liked and even religiosity. </a:t>
            </a:r>
            <a:endParaRPr sz="3154">
              <a:solidFill>
                <a:srgbClr val="FFFFFF"/>
              </a:solidFill>
            </a:endParaRPr>
          </a:p>
          <a:p>
            <a:pPr lvl="0" marL="368934" indent="-368934" defTabSz="484886">
              <a:spcBef>
                <a:spcPts val="3400"/>
              </a:spcBef>
              <a:defRPr sz="1800">
                <a:solidFill>
                  <a:srgbClr val="000000"/>
                </a:solidFill>
              </a:defRPr>
            </a:pPr>
            <a:r>
              <a:rPr b="1" sz="3154">
                <a:solidFill>
                  <a:srgbClr val="FFFFFF"/>
                </a:solidFill>
                <a:latin typeface="Helvetica"/>
                <a:ea typeface="Helvetica"/>
                <a:cs typeface="Helvetica"/>
                <a:sym typeface="Helvetica"/>
              </a:rPr>
              <a:t>Dopamine </a:t>
            </a:r>
            <a:r>
              <a:rPr sz="3154">
                <a:solidFill>
                  <a:srgbClr val="FFFFFF"/>
                </a:solidFill>
              </a:rPr>
              <a:t>is the neurotransmitter of pleasure. When our brain predicts pleasure our dopamine rises. Once the pleasure has been experienced, dopamine goes down. It supports cognitive function, especially decision-making, impulsivity, and working memory. </a:t>
            </a:r>
          </a:p>
        </p:txBody>
      </p:sp>
      <p:sp>
        <p:nvSpPr>
          <p:cNvPr id="141" name="Shape 1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42" name="pasted-image.png"/>
          <p:cNvPicPr/>
          <p:nvPr/>
        </p:nvPicPr>
        <p:blipFill>
          <a:blip r:embed="rId2">
            <a:extLst/>
          </a:blip>
          <a:stretch>
            <a:fillRect/>
          </a:stretch>
        </p:blipFill>
        <p:spPr>
          <a:xfrm>
            <a:off x="10062684" y="67203"/>
            <a:ext cx="2959101" cy="2755901"/>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p>
            <a:pPr lvl="0">
              <a:defRPr sz="1800">
                <a:solidFill>
                  <a:srgbClr val="000000"/>
                </a:solidFill>
              </a:defRPr>
            </a:pPr>
            <a:r>
              <a:rPr sz="8000">
                <a:solidFill>
                  <a:srgbClr val="FFFFFF"/>
                </a:solidFill>
              </a:rPr>
              <a:t>Brain Research</a:t>
            </a:r>
          </a:p>
        </p:txBody>
      </p:sp>
      <p:sp>
        <p:nvSpPr>
          <p:cNvPr id="145" name="Shape 145"/>
          <p:cNvSpPr/>
          <p:nvPr>
            <p:ph type="body" idx="1"/>
          </p:nvPr>
        </p:nvSpPr>
        <p:spPr>
          <a:prstGeom prst="rect">
            <a:avLst/>
          </a:prstGeom>
        </p:spPr>
        <p:txBody>
          <a:bodyPr/>
          <a:lstStyle/>
          <a:p>
            <a:pPr lvl="0" marL="337820" indent="-337820" defTabSz="443991">
              <a:spcBef>
                <a:spcPts val="3100"/>
              </a:spcBef>
              <a:defRPr sz="1800">
                <a:solidFill>
                  <a:srgbClr val="000000"/>
                </a:solidFill>
              </a:defRPr>
            </a:pPr>
            <a:r>
              <a:rPr b="1" sz="2888">
                <a:solidFill>
                  <a:srgbClr val="FFFFFF"/>
                </a:solidFill>
                <a:latin typeface="Helvetica"/>
                <a:ea typeface="Helvetica"/>
                <a:cs typeface="Helvetica"/>
                <a:sym typeface="Helvetica"/>
              </a:rPr>
              <a:t>Cortisol</a:t>
            </a:r>
            <a:r>
              <a:rPr sz="2888">
                <a:solidFill>
                  <a:srgbClr val="FFFFFF"/>
                </a:solidFill>
              </a:rPr>
              <a:t> is released from the adrenal glands. We usually associate it with stress but like dopamine, it’s the prediction of discomfort or any negative outcome that can raise our cortisol levels. The prediction of adversity bumps up our cortisol. It’s the body’s way of prepping for surviving. Cortisol enhances the body’s supply of energy so you can handle adversity. When you don’t take the action to use the newly created energy to deal with the stressor, the extra energy gets stored as fat. </a:t>
            </a:r>
            <a:endParaRPr sz="2888">
              <a:solidFill>
                <a:srgbClr val="FFFFFF"/>
              </a:solidFill>
            </a:endParaRPr>
          </a:p>
          <a:p>
            <a:pPr lvl="0" marL="337820" indent="-337820" defTabSz="443991">
              <a:spcBef>
                <a:spcPts val="3100"/>
              </a:spcBef>
              <a:defRPr sz="1800">
                <a:solidFill>
                  <a:srgbClr val="000000"/>
                </a:solidFill>
              </a:defRPr>
            </a:pPr>
            <a:r>
              <a:rPr sz="2888">
                <a:solidFill>
                  <a:srgbClr val="FFFFFF"/>
                </a:solidFill>
              </a:rPr>
              <a:t>Chronic levels of stress elevate levels of cortisol and are very bad for the mind and body. Chronically high levels of cortisol reduce memory, reading skills, working memory, creativity, social skills and production of brain cells. Cortisol increases impulsivity. </a:t>
            </a:r>
          </a:p>
        </p:txBody>
      </p:sp>
      <p:sp>
        <p:nvSpPr>
          <p:cNvPr id="146" name="Shape 14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prstGeom prst="rect">
            <a:avLst/>
          </a:prstGeom>
        </p:spPr>
        <p:txBody>
          <a:bodyPr/>
          <a:lstStyle/>
          <a:p>
            <a:pPr lvl="0">
              <a:defRPr sz="1800">
                <a:solidFill>
                  <a:srgbClr val="000000"/>
                </a:solidFill>
              </a:defRPr>
            </a:pPr>
            <a:r>
              <a:rPr sz="8000">
                <a:solidFill>
                  <a:srgbClr val="FFFFFF"/>
                </a:solidFill>
              </a:rPr>
              <a:t>Brain Research</a:t>
            </a:r>
          </a:p>
        </p:txBody>
      </p:sp>
      <p:sp>
        <p:nvSpPr>
          <p:cNvPr id="149" name="Shape 149"/>
          <p:cNvSpPr/>
          <p:nvPr>
            <p:ph type="body" idx="1"/>
          </p:nvPr>
        </p:nvSpPr>
        <p:spPr>
          <a:prstGeom prst="rect">
            <a:avLst/>
          </a:prstGeom>
        </p:spPr>
        <p:txBody>
          <a:bodyPr/>
          <a:lstStyle/>
          <a:p>
            <a:pPr lvl="0" marL="431165" indent="-431165" defTabSz="566674">
              <a:spcBef>
                <a:spcPts val="4000"/>
              </a:spcBef>
              <a:defRPr sz="1800">
                <a:solidFill>
                  <a:srgbClr val="000000"/>
                </a:solidFill>
              </a:defRPr>
            </a:pPr>
            <a:r>
              <a:rPr b="1" sz="3686">
                <a:solidFill>
                  <a:srgbClr val="FFFFFF"/>
                </a:solidFill>
                <a:latin typeface="Helvetica"/>
                <a:ea typeface="Helvetica"/>
                <a:cs typeface="Helvetica"/>
                <a:sym typeface="Helvetica"/>
              </a:rPr>
              <a:t>Norepinephrine</a:t>
            </a:r>
            <a:r>
              <a:rPr sz="3686">
                <a:solidFill>
                  <a:srgbClr val="FFFFFF"/>
                </a:solidFill>
              </a:rPr>
              <a:t> is also known as noradrenaline. This chemical acts as a hormone within the body and acts as a neurotransmitter within the brain. It affects many areas of the brain, such as the amygdala, which can influence where we direct attention. Norepinephrine underlies the fight, flight, or freeze response by directly increasing heart rate triggering the release of glucose from energy stores, increasing blood flow and boosting the brain’s oxygen supply. It is triggered by urgency risk and excitement. </a:t>
            </a:r>
          </a:p>
        </p:txBody>
      </p:sp>
      <p:sp>
        <p:nvSpPr>
          <p:cNvPr id="150" name="Shape 15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lvl="0">
              <a:defRPr sz="1800">
                <a:solidFill>
                  <a:srgbClr val="000000"/>
                </a:solidFill>
              </a:defRPr>
            </a:pPr>
            <a:r>
              <a:rPr sz="8000">
                <a:solidFill>
                  <a:srgbClr val="FFFFFF"/>
                </a:solidFill>
              </a:rPr>
              <a:t>Practical Applications</a:t>
            </a:r>
          </a:p>
        </p:txBody>
      </p:sp>
      <p:sp>
        <p:nvSpPr>
          <p:cNvPr id="153" name="Shape 153"/>
          <p:cNvSpPr/>
          <p:nvPr>
            <p:ph type="body" idx="1"/>
          </p:nvPr>
        </p:nvSpPr>
        <p:spPr>
          <a:prstGeom prst="rect">
            <a:avLst/>
          </a:prstGeom>
        </p:spPr>
        <p:txBody>
          <a:bodyPr/>
          <a:lstStyle/>
          <a:p>
            <a:pPr lvl="0" marL="280034" indent="-280034" defTabSz="368045">
              <a:spcBef>
                <a:spcPts val="2600"/>
              </a:spcBef>
              <a:defRPr sz="1800">
                <a:solidFill>
                  <a:srgbClr val="000000"/>
                </a:solidFill>
              </a:defRPr>
            </a:pPr>
            <a:r>
              <a:rPr b="1" sz="2394">
                <a:solidFill>
                  <a:srgbClr val="FFFFFF"/>
                </a:solidFill>
                <a:latin typeface="Helvetica"/>
                <a:ea typeface="Helvetica"/>
                <a:cs typeface="Helvetica"/>
                <a:sym typeface="Helvetica"/>
              </a:rPr>
              <a:t>Serotonin</a:t>
            </a:r>
            <a:r>
              <a:rPr sz="2394">
                <a:solidFill>
                  <a:srgbClr val="FFFFFF"/>
                </a:solidFill>
              </a:rPr>
              <a:t> can be raised by friendships, while dopamine goes up for very special people, like a loved one. Familiar music, teams and classroom rituals promote serotonin. It can be stabilized by physical activity. </a:t>
            </a:r>
            <a:endParaRPr sz="2394">
              <a:solidFill>
                <a:srgbClr val="FFFFFF"/>
              </a:solidFill>
            </a:endParaRPr>
          </a:p>
          <a:p>
            <a:pPr lvl="0" marL="280034" indent="-280034" defTabSz="368045">
              <a:spcBef>
                <a:spcPts val="2600"/>
              </a:spcBef>
              <a:defRPr sz="1800">
                <a:solidFill>
                  <a:srgbClr val="000000"/>
                </a:solidFill>
              </a:defRPr>
            </a:pPr>
            <a:r>
              <a:rPr b="1" sz="2394">
                <a:solidFill>
                  <a:srgbClr val="FFFFFF"/>
                </a:solidFill>
                <a:latin typeface="Helvetica"/>
                <a:ea typeface="Helvetica"/>
                <a:cs typeface="Helvetica"/>
                <a:sym typeface="Helvetica"/>
              </a:rPr>
              <a:t>Dopamine</a:t>
            </a:r>
            <a:r>
              <a:rPr sz="2394">
                <a:solidFill>
                  <a:srgbClr val="FFFFFF"/>
                </a:solidFill>
              </a:rPr>
              <a:t> can be enhanced by positive predictions and can be bumped up by successes such as problem solving, task completions, resource acquisition. Success, gaining on a goal, or winning boosts dopamine. Voluntary gross motor movement can boost it too. </a:t>
            </a:r>
            <a:endParaRPr b="1" sz="2394">
              <a:solidFill>
                <a:srgbClr val="FFFFFF"/>
              </a:solidFill>
              <a:latin typeface="Helvetica"/>
              <a:ea typeface="Helvetica"/>
              <a:cs typeface="Helvetica"/>
              <a:sym typeface="Helvetica"/>
            </a:endParaRPr>
          </a:p>
          <a:p>
            <a:pPr lvl="0" marL="280034" indent="-280034" defTabSz="368045">
              <a:spcBef>
                <a:spcPts val="2600"/>
              </a:spcBef>
              <a:defRPr sz="1800">
                <a:solidFill>
                  <a:srgbClr val="000000"/>
                </a:solidFill>
              </a:defRPr>
            </a:pPr>
            <a:r>
              <a:rPr b="1" sz="2394">
                <a:solidFill>
                  <a:srgbClr val="FFFFFF"/>
                </a:solidFill>
                <a:latin typeface="Helvetica"/>
                <a:ea typeface="Helvetica"/>
                <a:cs typeface="Helvetica"/>
                <a:sym typeface="Helvetica"/>
              </a:rPr>
              <a:t>Cortisol</a:t>
            </a:r>
            <a:r>
              <a:rPr sz="2394">
                <a:solidFill>
                  <a:srgbClr val="FFFFFF"/>
                </a:solidFill>
              </a:rPr>
              <a:t> can be raised by creating uncertainty, by raising accountability, and by creating a negative prediction. You can also raise cortisol with mild failures, confusion or uncertain changes. </a:t>
            </a:r>
            <a:endParaRPr b="1" sz="2394">
              <a:solidFill>
                <a:srgbClr val="FFFFFF"/>
              </a:solidFill>
              <a:latin typeface="Helvetica"/>
              <a:ea typeface="Helvetica"/>
              <a:cs typeface="Helvetica"/>
              <a:sym typeface="Helvetica"/>
            </a:endParaRPr>
          </a:p>
          <a:p>
            <a:pPr lvl="0" marL="280034" indent="-280034" defTabSz="368045">
              <a:spcBef>
                <a:spcPts val="2600"/>
              </a:spcBef>
              <a:defRPr sz="1800">
                <a:solidFill>
                  <a:srgbClr val="000000"/>
                </a:solidFill>
              </a:defRPr>
            </a:pPr>
            <a:r>
              <a:rPr b="1" sz="2394">
                <a:solidFill>
                  <a:srgbClr val="FFFFFF"/>
                </a:solidFill>
                <a:latin typeface="Helvetica"/>
                <a:ea typeface="Helvetica"/>
                <a:cs typeface="Helvetica"/>
                <a:sym typeface="Helvetica"/>
              </a:rPr>
              <a:t>Noradrenaline</a:t>
            </a:r>
            <a:r>
              <a:rPr sz="2394">
                <a:solidFill>
                  <a:srgbClr val="FFFFFF"/>
                </a:solidFill>
              </a:rPr>
              <a:t> can be ramped up by strong time deadlines, competition for resources or game competition. Rapid, energetic physical activities will also raise this chemical. Music with high beats per minute will also raise these levels. Urgency, excitement and risk-taking increase noradrenaline. </a:t>
            </a:r>
          </a:p>
        </p:txBody>
      </p:sp>
      <p:sp>
        <p:nvSpPr>
          <p:cNvPr id="154" name="Shape 15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prstGeom prst="rect">
            <a:avLst/>
          </a:prstGeom>
        </p:spPr>
        <p:txBody>
          <a:bodyPr/>
          <a:lstStyle>
            <a:lvl1pPr defTabSz="473201">
              <a:defRPr sz="6480"/>
            </a:lvl1pPr>
          </a:lstStyle>
          <a:p>
            <a:pPr lvl="0">
              <a:defRPr sz="1800">
                <a:solidFill>
                  <a:srgbClr val="000000"/>
                </a:solidFill>
              </a:defRPr>
            </a:pPr>
            <a:r>
              <a:rPr sz="6480">
                <a:solidFill>
                  <a:srgbClr val="FFFFFF"/>
                </a:solidFill>
              </a:rPr>
              <a:t>Fixed Mindset vs. Growth Mindset: Which One Are You? </a:t>
            </a:r>
          </a:p>
        </p:txBody>
      </p:sp>
      <p:sp>
        <p:nvSpPr>
          <p:cNvPr id="157" name="Shape 157"/>
          <p:cNvSpPr/>
          <p:nvPr>
            <p:ph type="body" idx="1"/>
          </p:nvPr>
        </p:nvSpPr>
        <p:spPr>
          <a:prstGeom prst="rect">
            <a:avLst/>
          </a:prstGeom>
        </p:spPr>
        <p:txBody>
          <a:bodyPr/>
          <a:lstStyle/>
          <a:p>
            <a:pPr lvl="0" marL="293370" indent="-293370" defTabSz="385572">
              <a:spcBef>
                <a:spcPts val="2700"/>
              </a:spcBef>
              <a:defRPr sz="1800">
                <a:solidFill>
                  <a:srgbClr val="000000"/>
                </a:solidFill>
              </a:defRPr>
            </a:pPr>
            <a:r>
              <a:rPr b="1" sz="2508">
                <a:solidFill>
                  <a:srgbClr val="FFFFFF"/>
                </a:solidFill>
                <a:latin typeface="Helvetica"/>
                <a:ea typeface="Helvetica"/>
                <a:cs typeface="Helvetica"/>
                <a:sym typeface="Helvetica"/>
              </a:rPr>
              <a:t>Fixed Mindset -</a:t>
            </a:r>
            <a:r>
              <a:rPr sz="2508">
                <a:solidFill>
                  <a:srgbClr val="FFFFFF"/>
                </a:solidFill>
              </a:rPr>
              <a:t> people who hold these beliefs think that “they are the way they are”. They will often avoid challenges and stick to what they know. Obstacles are external factors that get in your way. They avoid working hard and making efforts. Useful negative feedback is ignored and taken as an insult the rest of the time. Any criticism of your capabilities is criticism of you. The success of others is seen as a benchmark against which the person looks bad. Deterministic world view.</a:t>
            </a:r>
            <a:endParaRPr sz="2508">
              <a:solidFill>
                <a:srgbClr val="FFFFFF"/>
              </a:solidFill>
            </a:endParaRPr>
          </a:p>
          <a:p>
            <a:pPr lvl="0" marL="293370" indent="-293370" defTabSz="385572">
              <a:spcBef>
                <a:spcPts val="2700"/>
              </a:spcBef>
              <a:defRPr sz="1800">
                <a:solidFill>
                  <a:srgbClr val="000000"/>
                </a:solidFill>
              </a:defRPr>
            </a:pPr>
            <a:r>
              <a:rPr b="1" sz="2508">
                <a:solidFill>
                  <a:srgbClr val="FFFFFF"/>
                </a:solidFill>
                <a:latin typeface="Helvetica"/>
                <a:ea typeface="Helvetica"/>
                <a:cs typeface="Helvetica"/>
                <a:sym typeface="Helvetica"/>
              </a:rPr>
              <a:t>Growth Mindset</a:t>
            </a:r>
            <a:r>
              <a:rPr sz="2508">
                <a:solidFill>
                  <a:srgbClr val="FFFFFF"/>
                </a:solidFill>
              </a:rPr>
              <a:t> - people who hold these beliefs know that intelligence can be developed, that the brain is like a muscle that can be trained. They have a desire to improve and embrace challenges. External setbacks do not discourage them. Failure is an opportunity to learn. Effort is necessary for growth, not seen as useless. Criticism and negative feedback are sources of information to help change current abilities. The success of others is seen as a source of inspiration. They create positive feedback loops that encourages them to keep learning and improving. </a:t>
            </a:r>
          </a:p>
        </p:txBody>
      </p:sp>
      <p:sp>
        <p:nvSpPr>
          <p:cNvPr id="158" name="Shape 15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lvl1pPr defTabSz="572516">
              <a:defRPr sz="7840"/>
            </a:lvl1pPr>
          </a:lstStyle>
          <a:p>
            <a:pPr lvl="0">
              <a:defRPr sz="1800">
                <a:solidFill>
                  <a:srgbClr val="000000"/>
                </a:solidFill>
              </a:defRPr>
            </a:pPr>
            <a:r>
              <a:rPr sz="7840">
                <a:solidFill>
                  <a:srgbClr val="FFFFFF"/>
                </a:solidFill>
              </a:rPr>
              <a:t>The Science of Mindsets</a:t>
            </a:r>
          </a:p>
        </p:txBody>
      </p:sp>
      <p:sp>
        <p:nvSpPr>
          <p:cNvPr id="161" name="Shape 161"/>
          <p:cNvSpPr/>
          <p:nvPr>
            <p:ph type="body" idx="1"/>
          </p:nvPr>
        </p:nvSpPr>
        <p:spPr>
          <a:prstGeom prst="rect">
            <a:avLst/>
          </a:prstGeom>
        </p:spPr>
        <p:txBody>
          <a:bodyPr anchor="t"/>
          <a:lstStyle/>
          <a:p>
            <a:pPr lvl="0" marL="0" indent="0" defTabSz="344677">
              <a:spcBef>
                <a:spcPts val="2400"/>
              </a:spcBef>
              <a:buSzTx/>
              <a:buNone/>
              <a:defRPr sz="1800">
                <a:solidFill>
                  <a:srgbClr val="000000"/>
                </a:solidFill>
              </a:defRPr>
            </a:pPr>
            <a:r>
              <a:rPr b="1" sz="2241">
                <a:solidFill>
                  <a:srgbClr val="FFFFFF"/>
                </a:solidFill>
                <a:latin typeface="Helvetica"/>
                <a:ea typeface="Helvetica"/>
                <a:cs typeface="Helvetica"/>
                <a:sym typeface="Helvetica"/>
              </a:rPr>
              <a:t>Mindsets </a:t>
            </a:r>
            <a:r>
              <a:rPr sz="2241">
                <a:solidFill>
                  <a:srgbClr val="FFFFFF"/>
                </a:solidFill>
              </a:rPr>
              <a:t>originate from many different sources including the following: </a:t>
            </a:r>
            <a:endParaRPr sz="2241">
              <a:solidFill>
                <a:srgbClr val="FFFFFF"/>
              </a:solidFill>
            </a:endParaRPr>
          </a:p>
          <a:p>
            <a:pPr lvl="6" marL="1835784" indent="-262254" defTabSz="344677">
              <a:spcBef>
                <a:spcPts val="2400"/>
              </a:spcBef>
              <a:defRPr sz="1800">
                <a:solidFill>
                  <a:srgbClr val="000000"/>
                </a:solidFill>
              </a:defRPr>
            </a:pPr>
            <a:r>
              <a:rPr sz="2241">
                <a:solidFill>
                  <a:srgbClr val="FFFFFF"/>
                </a:solidFill>
              </a:rPr>
              <a:t>Our intense life experiences may evoke strong emotional events that can often alter our course in life. </a:t>
            </a:r>
            <a:endParaRPr sz="2241">
              <a:solidFill>
                <a:srgbClr val="FFFFFF"/>
              </a:solidFill>
            </a:endParaRPr>
          </a:p>
          <a:p>
            <a:pPr lvl="6" marL="1835784" indent="-262254" defTabSz="344677">
              <a:spcBef>
                <a:spcPts val="2400"/>
              </a:spcBef>
              <a:defRPr sz="1800">
                <a:solidFill>
                  <a:srgbClr val="000000"/>
                </a:solidFill>
              </a:defRPr>
            </a:pPr>
            <a:r>
              <a:rPr sz="2241">
                <a:solidFill>
                  <a:srgbClr val="FFFFFF"/>
                </a:solidFill>
              </a:rPr>
              <a:t>A pervasive culture consistently and purposefully shapes actions. </a:t>
            </a:r>
            <a:endParaRPr sz="2241">
              <a:solidFill>
                <a:srgbClr val="FFFFFF"/>
              </a:solidFill>
            </a:endParaRPr>
          </a:p>
          <a:p>
            <a:pPr lvl="6" marL="1835784" indent="-262254" defTabSz="344677">
              <a:spcBef>
                <a:spcPts val="2400"/>
              </a:spcBef>
              <a:defRPr sz="1800">
                <a:solidFill>
                  <a:srgbClr val="000000"/>
                </a:solidFill>
              </a:defRPr>
            </a:pPr>
            <a:r>
              <a:rPr sz="2241">
                <a:solidFill>
                  <a:srgbClr val="FFFFFF"/>
                </a:solidFill>
              </a:rPr>
              <a:t>Conscious growth and learning via reflection, self-talk, discovery, reading, writing, learning</a:t>
            </a:r>
            <a:endParaRPr sz="2241">
              <a:solidFill>
                <a:srgbClr val="FFFFFF"/>
              </a:solidFill>
            </a:endParaRPr>
          </a:p>
          <a:p>
            <a:pPr lvl="6" marL="1835784" indent="-262254" defTabSz="344677">
              <a:spcBef>
                <a:spcPts val="2400"/>
              </a:spcBef>
              <a:defRPr sz="1800">
                <a:solidFill>
                  <a:srgbClr val="000000"/>
                </a:solidFill>
              </a:defRPr>
            </a:pPr>
            <a:r>
              <a:rPr sz="2241">
                <a:solidFill>
                  <a:srgbClr val="FFFFFF"/>
                </a:solidFill>
              </a:rPr>
              <a:t>When humans are constantly hearing and repeating stories about the way things are, the narrative gets daily reinforcement. </a:t>
            </a:r>
            <a:endParaRPr sz="2241">
              <a:solidFill>
                <a:srgbClr val="FFFFFF"/>
              </a:solidFill>
            </a:endParaRPr>
          </a:p>
          <a:p>
            <a:pPr lvl="6" marL="1835784" indent="-262254" defTabSz="344677">
              <a:spcBef>
                <a:spcPts val="2400"/>
              </a:spcBef>
              <a:defRPr sz="1800">
                <a:solidFill>
                  <a:srgbClr val="000000"/>
                </a:solidFill>
              </a:defRPr>
            </a:pPr>
            <a:r>
              <a:rPr sz="2241">
                <a:solidFill>
                  <a:srgbClr val="FFFFFF"/>
                </a:solidFill>
              </a:rPr>
              <a:t>Specific social groups that include or exclude, you based on how to respond to challenges, obstacles, others successes, and criticism. </a:t>
            </a:r>
          </a:p>
        </p:txBody>
      </p:sp>
      <p:sp>
        <p:nvSpPr>
          <p:cNvPr id="162" name="Shape 1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63" name="pasted-image.png"/>
          <p:cNvPicPr/>
          <p:nvPr/>
        </p:nvPicPr>
        <p:blipFill>
          <a:blip r:embed="rId2">
            <a:extLst/>
          </a:blip>
          <a:stretch>
            <a:fillRect/>
          </a:stretch>
        </p:blipFill>
        <p:spPr>
          <a:xfrm>
            <a:off x="159516" y="4107299"/>
            <a:ext cx="3492501" cy="2324101"/>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prstGeom prst="rect">
            <a:avLst/>
          </a:prstGeom>
        </p:spPr>
        <p:txBody>
          <a:bodyPr/>
          <a:lstStyle>
            <a:lvl1pPr>
              <a:defRPr sz="5700"/>
            </a:lvl1pPr>
          </a:lstStyle>
          <a:p>
            <a:pPr lvl="0">
              <a:defRPr sz="1800">
                <a:solidFill>
                  <a:srgbClr val="000000"/>
                </a:solidFill>
              </a:defRPr>
            </a:pPr>
            <a:r>
              <a:rPr sz="5700">
                <a:solidFill>
                  <a:srgbClr val="FFFFFF"/>
                </a:solidFill>
              </a:rPr>
              <a:t>Making Sense of Life Experiences</a:t>
            </a:r>
          </a:p>
        </p:txBody>
      </p:sp>
      <p:sp>
        <p:nvSpPr>
          <p:cNvPr id="166" name="Shape 166"/>
          <p:cNvSpPr/>
          <p:nvPr>
            <p:ph type="body" idx="1"/>
          </p:nvPr>
        </p:nvSpPr>
        <p:spPr>
          <a:xfrm>
            <a:off x="2681975" y="2590800"/>
            <a:ext cx="9370325" cy="6286500"/>
          </a:xfrm>
          <a:prstGeom prst="rect">
            <a:avLst/>
          </a:prstGeom>
        </p:spPr>
        <p:txBody>
          <a:bodyPr/>
          <a:lstStyle/>
          <a:p>
            <a:pPr lvl="0" marL="293370" indent="-293370" defTabSz="385572">
              <a:spcBef>
                <a:spcPts val="2700"/>
              </a:spcBef>
              <a:defRPr sz="1800">
                <a:solidFill>
                  <a:srgbClr val="000000"/>
                </a:solidFill>
              </a:defRPr>
            </a:pPr>
            <a:r>
              <a:rPr sz="2508">
                <a:solidFill>
                  <a:srgbClr val="FFFFFF"/>
                </a:solidFill>
              </a:rPr>
              <a:t>If students reflect on how they learn, they become better learners. </a:t>
            </a:r>
            <a:endParaRPr sz="2508">
              <a:solidFill>
                <a:srgbClr val="FFFFFF"/>
              </a:solidFill>
            </a:endParaRPr>
          </a:p>
          <a:p>
            <a:pPr lvl="0" marL="293370" indent="-293370" defTabSz="385572">
              <a:spcBef>
                <a:spcPts val="2700"/>
              </a:spcBef>
              <a:defRPr sz="1800">
                <a:solidFill>
                  <a:srgbClr val="000000"/>
                </a:solidFill>
              </a:defRPr>
            </a:pPr>
            <a:r>
              <a:rPr sz="2508">
                <a:solidFill>
                  <a:srgbClr val="FFFFFF"/>
                </a:solidFill>
              </a:rPr>
              <a:t>Students learn to regulate their behavior to optimize learning. They begin to see how their strengths and weaknesses affect how they perform. As students’ metacognitive abilities increase, research suggests they also achieve at higher levels. </a:t>
            </a:r>
            <a:endParaRPr sz="2508">
              <a:solidFill>
                <a:srgbClr val="FFFFFF"/>
              </a:solidFill>
            </a:endParaRPr>
          </a:p>
          <a:p>
            <a:pPr lvl="0" marL="293370" indent="-293370" defTabSz="385572">
              <a:spcBef>
                <a:spcPts val="2700"/>
              </a:spcBef>
              <a:defRPr sz="1800">
                <a:solidFill>
                  <a:srgbClr val="000000"/>
                </a:solidFill>
              </a:defRPr>
            </a:pPr>
            <a:r>
              <a:rPr sz="2508">
                <a:solidFill>
                  <a:srgbClr val="FFFFFF"/>
                </a:solidFill>
              </a:rPr>
              <a:t>This higher-order thinking strategy actually changes the structure of the brain, making it more flexible and open to even greater learning. </a:t>
            </a:r>
            <a:endParaRPr sz="2508">
              <a:solidFill>
                <a:srgbClr val="FFFFFF"/>
              </a:solidFill>
            </a:endParaRPr>
          </a:p>
          <a:p>
            <a:pPr lvl="0" marL="293370" indent="-293370" defTabSz="385572">
              <a:spcBef>
                <a:spcPts val="2700"/>
              </a:spcBef>
              <a:defRPr sz="1800">
                <a:solidFill>
                  <a:srgbClr val="000000"/>
                </a:solidFill>
              </a:defRPr>
            </a:pPr>
            <a:r>
              <a:rPr b="1" sz="2508">
                <a:solidFill>
                  <a:srgbClr val="FFFFFF"/>
                </a:solidFill>
                <a:latin typeface="Helvetica"/>
                <a:ea typeface="Helvetica"/>
                <a:cs typeface="Helvetica"/>
                <a:sym typeface="Helvetica"/>
              </a:rPr>
              <a:t>Self-awareness  </a:t>
            </a:r>
            <a:r>
              <a:rPr sz="2508">
                <a:solidFill>
                  <a:srgbClr val="FFFFFF"/>
                </a:solidFill>
              </a:rPr>
              <a:t>plays a critical role in how students make sense of life experiences, including empathy, curiosity, and sociability.</a:t>
            </a:r>
          </a:p>
        </p:txBody>
      </p:sp>
      <p:sp>
        <p:nvSpPr>
          <p:cNvPr id="167" name="Shape 1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68" name="pasted-image.png"/>
          <p:cNvPicPr/>
          <p:nvPr/>
        </p:nvPicPr>
        <p:blipFill>
          <a:blip r:embed="rId2">
            <a:extLst/>
          </a:blip>
          <a:stretch>
            <a:fillRect/>
          </a:stretch>
        </p:blipFill>
        <p:spPr>
          <a:xfrm>
            <a:off x="129473" y="3592875"/>
            <a:ext cx="2387601" cy="3403601"/>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lvl1pPr>
              <a:defRPr sz="5700"/>
            </a:lvl1pPr>
          </a:lstStyle>
          <a:p>
            <a:pPr lvl="0">
              <a:defRPr sz="1800">
                <a:solidFill>
                  <a:srgbClr val="000000"/>
                </a:solidFill>
              </a:defRPr>
            </a:pPr>
            <a:r>
              <a:rPr sz="5700">
                <a:solidFill>
                  <a:srgbClr val="FFFFFF"/>
                </a:solidFill>
              </a:rPr>
              <a:t>Making Sense of Life Experiences</a:t>
            </a:r>
          </a:p>
        </p:txBody>
      </p:sp>
      <p:sp>
        <p:nvSpPr>
          <p:cNvPr id="171" name="Shape 171"/>
          <p:cNvSpPr/>
          <p:nvPr>
            <p:ph type="body" idx="1"/>
          </p:nvPr>
        </p:nvSpPr>
        <p:spPr>
          <a:xfrm>
            <a:off x="952500" y="5708742"/>
            <a:ext cx="11099800" cy="3168558"/>
          </a:xfrm>
          <a:prstGeom prst="rect">
            <a:avLst/>
          </a:prstGeom>
        </p:spPr>
        <p:txBody>
          <a:bodyPr/>
          <a:lstStyle/>
          <a:p>
            <a:pPr lvl="0" marL="377825" indent="-377825" defTabSz="496570">
              <a:spcBef>
                <a:spcPts val="3500"/>
              </a:spcBef>
              <a:defRPr sz="1800">
                <a:solidFill>
                  <a:srgbClr val="000000"/>
                </a:solidFill>
              </a:defRPr>
            </a:pPr>
            <a:r>
              <a:rPr sz="2805">
                <a:solidFill>
                  <a:srgbClr val="FFFFFF"/>
                </a:solidFill>
              </a:rPr>
              <a:t>Self-awareness plays a critical role in improved learning because it helps students become more efficient at focusing on what they still need to learn. </a:t>
            </a:r>
            <a:endParaRPr sz="2805">
              <a:solidFill>
                <a:srgbClr val="FFFFFF"/>
              </a:solidFill>
            </a:endParaRPr>
          </a:p>
          <a:p>
            <a:pPr lvl="0" marL="377825" indent="-377825" defTabSz="496570">
              <a:spcBef>
                <a:spcPts val="3500"/>
              </a:spcBef>
              <a:defRPr sz="1800">
                <a:solidFill>
                  <a:srgbClr val="000000"/>
                </a:solidFill>
              </a:defRPr>
            </a:pPr>
            <a:r>
              <a:rPr sz="2805">
                <a:solidFill>
                  <a:srgbClr val="FFFFFF"/>
                </a:solidFill>
              </a:rPr>
              <a:t>When teachers cultivate students’ abilities to reflect on, monitor and evaluate their learning strategies, young people become more self-reliant, flexible and productive</a:t>
            </a:r>
          </a:p>
        </p:txBody>
      </p:sp>
      <p:sp>
        <p:nvSpPr>
          <p:cNvPr id="172" name="Shape 17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73" name="pasted-image.png"/>
          <p:cNvPicPr/>
          <p:nvPr/>
        </p:nvPicPr>
        <p:blipFill>
          <a:blip r:embed="rId2">
            <a:extLst/>
          </a:blip>
          <a:stretch>
            <a:fillRect/>
          </a:stretch>
        </p:blipFill>
        <p:spPr>
          <a:xfrm>
            <a:off x="3913937" y="1764737"/>
            <a:ext cx="5354561" cy="3398817"/>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prstGeom prst="rect">
            <a:avLst/>
          </a:prstGeom>
        </p:spPr>
        <p:txBody>
          <a:bodyPr/>
          <a:lstStyle>
            <a:lvl1pPr>
              <a:defRPr sz="4800"/>
            </a:lvl1pPr>
          </a:lstStyle>
          <a:p>
            <a:pPr lvl="0">
              <a:defRPr sz="1800">
                <a:solidFill>
                  <a:srgbClr val="000000"/>
                </a:solidFill>
              </a:defRPr>
            </a:pPr>
            <a:r>
              <a:rPr sz="4800">
                <a:solidFill>
                  <a:srgbClr val="FFFFFF"/>
                </a:solidFill>
              </a:rPr>
              <a:t>7 Strategies that Improve Metacognition</a:t>
            </a:r>
          </a:p>
        </p:txBody>
      </p:sp>
      <p:sp>
        <p:nvSpPr>
          <p:cNvPr id="176" name="Shape 176"/>
          <p:cNvSpPr/>
          <p:nvPr>
            <p:ph type="body" idx="1"/>
          </p:nvPr>
        </p:nvSpPr>
        <p:spPr>
          <a:prstGeom prst="rect">
            <a:avLst/>
          </a:prstGeom>
        </p:spPr>
        <p:txBody>
          <a:bodyPr anchor="t"/>
          <a:lstStyle/>
          <a:p>
            <a:pPr lvl="0" marL="389635" indent="-389635" defTabSz="344677">
              <a:spcBef>
                <a:spcPts val="2400"/>
              </a:spcBef>
              <a:buSzPct val="100000"/>
              <a:buAutoNum type="arabicPeriod" startAt="1"/>
              <a:defRPr sz="1800">
                <a:solidFill>
                  <a:srgbClr val="000000"/>
                </a:solidFill>
              </a:defRPr>
            </a:pPr>
            <a:r>
              <a:rPr sz="2241">
                <a:solidFill>
                  <a:srgbClr val="FFFFFF"/>
                </a:solidFill>
              </a:rPr>
              <a:t>Teach students how their brains are wired for growth. </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Give students practice recognizing what they don’t </a:t>
            </a:r>
            <a:br>
              <a:rPr sz="2241">
                <a:solidFill>
                  <a:srgbClr val="FFFFFF"/>
                </a:solidFill>
              </a:rPr>
            </a:br>
            <a:r>
              <a:rPr sz="2241">
                <a:solidFill>
                  <a:srgbClr val="FFFFFF"/>
                </a:solidFill>
              </a:rPr>
              <a:t>understand. </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Provide opportunities to reflect on coursework. </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Have students keep learning journals. </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Use a “wrapper” to increase students’ monitoring skills (a wrapper is a short intervention that surrounds an existing activity and integrates a metacognitive practice). </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Consider essay versus multiple-choice exams.</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Facilitate reflexive thinking - becoming aware of our biases, encouraging dialogue that challenges human and societal biases. Learn to think about your own thinking. </a:t>
            </a:r>
          </a:p>
        </p:txBody>
      </p:sp>
      <p:sp>
        <p:nvSpPr>
          <p:cNvPr id="177" name="Shape 17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78" name="pasted-image.png"/>
          <p:cNvPicPr/>
          <p:nvPr/>
        </p:nvPicPr>
        <p:blipFill>
          <a:blip r:embed="rId2">
            <a:extLst/>
          </a:blip>
          <a:stretch>
            <a:fillRect/>
          </a:stretch>
        </p:blipFill>
        <p:spPr>
          <a:xfrm>
            <a:off x="8397012" y="1960734"/>
            <a:ext cx="4099805" cy="3059085"/>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prstGeom prst="rect">
            <a:avLst/>
          </a:prstGeom>
        </p:spPr>
        <p:txBody>
          <a:bodyPr/>
          <a:lstStyle>
            <a:lvl1pPr defTabSz="490727">
              <a:defRPr sz="6719"/>
            </a:lvl1pPr>
          </a:lstStyle>
          <a:p>
            <a:pPr lvl="0">
              <a:defRPr sz="1800">
                <a:solidFill>
                  <a:srgbClr val="000000"/>
                </a:solidFill>
              </a:defRPr>
            </a:pPr>
            <a:r>
              <a:rPr sz="6719">
                <a:solidFill>
                  <a:srgbClr val="FFFFFF"/>
                </a:solidFill>
              </a:rPr>
              <a:t>Cognitive Versus Metacognitive Strategies</a:t>
            </a:r>
          </a:p>
        </p:txBody>
      </p:sp>
      <p:sp>
        <p:nvSpPr>
          <p:cNvPr id="181" name="Shape 181"/>
          <p:cNvSpPr/>
          <p:nvPr>
            <p:ph type="body" idx="1"/>
          </p:nvPr>
        </p:nvSpPr>
        <p:spPr>
          <a:prstGeom prst="rect">
            <a:avLst/>
          </a:prstGeom>
        </p:spPr>
        <p:txBody>
          <a:bodyPr/>
          <a:lstStyle/>
          <a:p>
            <a:pPr lvl="0"/>
          </a:p>
        </p:txBody>
      </p:sp>
      <p:sp>
        <p:nvSpPr>
          <p:cNvPr id="182" name="Shape 18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graphicFrame>
        <p:nvGraphicFramePr>
          <p:cNvPr id="183" name="Table 183"/>
          <p:cNvGraphicFramePr/>
          <p:nvPr/>
        </p:nvGraphicFramePr>
        <p:xfrm>
          <a:off x="1817699" y="2876550"/>
          <a:ext cx="10052550" cy="571500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095782"/>
                <a:gridCol w="4956767"/>
              </a:tblGrid>
              <a:tr h="1143000">
                <a:tc>
                  <a:txBody>
                    <a:bodyPr/>
                    <a:lstStyle/>
                    <a:p>
                      <a:pPr lvl="0" defTabSz="914400">
                        <a:defRPr>
                          <a:solidFill>
                            <a:srgbClr val="000000"/>
                          </a:solidFill>
                        </a:defRPr>
                      </a:pPr>
                      <a:r>
                        <a:rPr sz="2333">
                          <a:solidFill>
                            <a:srgbClr val="FFFFFF"/>
                          </a:solidFill>
                        </a:rPr>
                        <a:t>Cognitive Strategies</a:t>
                      </a:r>
                    </a:p>
                  </a:txBody>
                  <a:tcPr marL="50800" marR="50800" marT="50800" marB="50800" anchor="ctr" anchorCtr="0" horzOverflow="overflow">
                    <a:lnL w="12700">
                      <a:solidFill>
                        <a:srgbClr val="D6D6D6"/>
                      </a:solidFill>
                      <a:miter lim="400000"/>
                    </a:lnL>
                  </a:tcPr>
                </a:tc>
                <a:tc>
                  <a:txBody>
                    <a:bodyPr/>
                    <a:lstStyle/>
                    <a:p>
                      <a:pPr lvl="0" defTabSz="914400">
                        <a:defRPr>
                          <a:solidFill>
                            <a:srgbClr val="000000"/>
                          </a:solidFill>
                        </a:defRPr>
                      </a:pPr>
                      <a:r>
                        <a:rPr sz="2333">
                          <a:solidFill>
                            <a:srgbClr val="FFFFFF"/>
                          </a:solidFill>
                        </a:rPr>
                        <a:t>Metacognitive Strategies </a:t>
                      </a:r>
                    </a:p>
                  </a:txBody>
                  <a:tcPr marL="50800" marR="50800" marT="50800" marB="50800" anchor="ctr" anchorCtr="0" horzOverflow="overflow">
                    <a:lnR w="12700">
                      <a:solidFill>
                        <a:srgbClr val="D6D6D6"/>
                      </a:solidFill>
                      <a:miter lim="400000"/>
                    </a:lnR>
                  </a:tcPr>
                </a:tc>
              </a:tr>
              <a:tr h="1143000">
                <a:tc>
                  <a:txBody>
                    <a:bodyPr/>
                    <a:lstStyle/>
                    <a:p>
                      <a:pPr lvl="0" defTabSz="914400">
                        <a:defRPr>
                          <a:solidFill>
                            <a:srgbClr val="000000"/>
                          </a:solidFill>
                        </a:defRPr>
                      </a:pPr>
                      <a:r>
                        <a:rPr sz="2333">
                          <a:solidFill>
                            <a:srgbClr val="FFFFFF"/>
                          </a:solidFill>
                        </a:rPr>
                        <a:t>used to help achieve a particular goal</a:t>
                      </a:r>
                    </a:p>
                  </a:txBody>
                  <a:tcPr marL="50800" marR="50800" marT="50800" marB="50800" anchor="ctr" anchorCtr="0" horzOverflow="overflow">
                    <a:lnL w="12700">
                      <a:solidFill>
                        <a:srgbClr val="D6D6D6"/>
                      </a:solidFill>
                      <a:miter lim="400000"/>
                    </a:lnL>
                  </a:tcPr>
                </a:tc>
                <a:tc>
                  <a:txBody>
                    <a:bodyPr/>
                    <a:lstStyle/>
                    <a:p>
                      <a:pPr lvl="0" defTabSz="914400">
                        <a:defRPr>
                          <a:solidFill>
                            <a:srgbClr val="000000"/>
                          </a:solidFill>
                        </a:defRPr>
                      </a:pPr>
                      <a:r>
                        <a:rPr sz="2333">
                          <a:solidFill>
                            <a:srgbClr val="FFFFFF"/>
                          </a:solidFill>
                        </a:rPr>
                        <a:t>used to ensure that the goal has been reached</a:t>
                      </a:r>
                    </a:p>
                  </a:txBody>
                  <a:tcPr marL="50800" marR="50800" marT="50800" marB="50800" anchor="ctr" anchorCtr="0" horzOverflow="overflow">
                    <a:lnR w="12700">
                      <a:solidFill>
                        <a:srgbClr val="D6D6D6"/>
                      </a:solidFill>
                      <a:miter lim="400000"/>
                    </a:lnR>
                  </a:tcPr>
                </a:tc>
              </a:tr>
              <a:tr h="1143000">
                <a:tc>
                  <a:txBody>
                    <a:bodyPr/>
                    <a:lstStyle/>
                    <a:p>
                      <a:pPr lvl="0" defTabSz="914400">
                        <a:defRPr>
                          <a:solidFill>
                            <a:srgbClr val="000000"/>
                          </a:solidFill>
                        </a:defRPr>
                      </a:pPr>
                      <a:r>
                        <a:rPr sz="2333">
                          <a:solidFill>
                            <a:srgbClr val="FFFFFF"/>
                          </a:solidFill>
                        </a:rPr>
                        <a:t>actively utilizing information</a:t>
                      </a:r>
                    </a:p>
                  </a:txBody>
                  <a:tcPr marL="50800" marR="50800" marT="50800" marB="50800" anchor="ctr" anchorCtr="0" horzOverflow="overflow">
                    <a:lnL w="12700">
                      <a:solidFill>
                        <a:srgbClr val="D6D6D6"/>
                      </a:solidFill>
                      <a:miter lim="400000"/>
                    </a:lnL>
                  </a:tcPr>
                </a:tc>
                <a:tc>
                  <a:txBody>
                    <a:bodyPr/>
                    <a:lstStyle/>
                    <a:p>
                      <a:pPr lvl="0" defTabSz="914400">
                        <a:defRPr>
                          <a:solidFill>
                            <a:srgbClr val="000000"/>
                          </a:solidFill>
                        </a:defRPr>
                      </a:pPr>
                      <a:r>
                        <a:rPr sz="2333">
                          <a:solidFill>
                            <a:srgbClr val="FFFFFF"/>
                          </a:solidFill>
                        </a:rPr>
                        <a:t>precede or follow a cognitive activity</a:t>
                      </a:r>
                    </a:p>
                  </a:txBody>
                  <a:tcPr marL="50800" marR="50800" marT="50800" marB="50800" anchor="ctr" anchorCtr="0" horzOverflow="overflow">
                    <a:lnR w="12700">
                      <a:solidFill>
                        <a:srgbClr val="D6D6D6"/>
                      </a:solidFill>
                      <a:miter lim="400000"/>
                    </a:lnR>
                  </a:tcPr>
                </a:tc>
              </a:tr>
              <a:tr h="1143000">
                <a:tc>
                  <a:txBody>
                    <a:bodyPr/>
                    <a:lstStyle/>
                    <a:p>
                      <a:pPr lvl="0" defTabSz="914400">
                        <a:defRPr>
                          <a:solidFill>
                            <a:srgbClr val="000000"/>
                          </a:solidFill>
                        </a:defRPr>
                      </a:pPr>
                      <a:r>
                        <a:rPr sz="2333">
                          <a:solidFill>
                            <a:srgbClr val="FFFFFF"/>
                          </a:solidFill>
                        </a:rPr>
                        <a:t>emphasize development of thinking skills &amp; processes as a means to enhance learning</a:t>
                      </a:r>
                    </a:p>
                  </a:txBody>
                  <a:tcPr marL="50800" marR="50800" marT="50800" marB="50800" anchor="ctr" anchorCtr="0" horzOverflow="overflow">
                    <a:lnL w="12700">
                      <a:solidFill>
                        <a:srgbClr val="D6D6D6"/>
                      </a:solidFill>
                      <a:miter lim="400000"/>
                    </a:lnL>
                  </a:tcPr>
                </a:tc>
                <a:tc>
                  <a:txBody>
                    <a:bodyPr/>
                    <a:lstStyle/>
                    <a:p>
                      <a:pPr lvl="0" defTabSz="914400">
                        <a:defRPr>
                          <a:solidFill>
                            <a:srgbClr val="000000"/>
                          </a:solidFill>
                        </a:defRPr>
                      </a:pPr>
                      <a:r>
                        <a:rPr sz="2333">
                          <a:solidFill>
                            <a:srgbClr val="FFFFFF"/>
                          </a:solidFill>
                        </a:rPr>
                        <a:t>often occur when cognition fails</a:t>
                      </a:r>
                    </a:p>
                  </a:txBody>
                  <a:tcPr marL="50800" marR="50800" marT="50800" marB="50800" anchor="ctr" anchorCtr="0" horzOverflow="overflow">
                    <a:lnR w="12700">
                      <a:solidFill>
                        <a:srgbClr val="D6D6D6"/>
                      </a:solidFill>
                      <a:miter lim="400000"/>
                    </a:lnR>
                  </a:tcPr>
                </a:tc>
              </a:tr>
              <a:tr h="1143000">
                <a:tc gridSpan="2">
                  <a:txBody>
                    <a:bodyPr/>
                    <a:lstStyle/>
                    <a:p>
                      <a:pPr lvl="0" defTabSz="914400">
                        <a:defRPr>
                          <a:solidFill>
                            <a:srgbClr val="000000"/>
                          </a:solidFill>
                        </a:defRPr>
                      </a:pPr>
                      <a:r>
                        <a:rPr sz="2333">
                          <a:solidFill>
                            <a:srgbClr val="FFFFFF"/>
                          </a:solidFill>
                        </a:rPr>
                        <a:t>* the distinction between the two lies in how information is used</a:t>
                      </a:r>
                    </a:p>
                  </a:txBody>
                  <a:tcPr marL="50800" marR="50800" marT="50800" marB="50800" anchor="ctr" anchorCtr="0" horzOverflow="overflow">
                    <a:lnL w="12700">
                      <a:solidFill>
                        <a:srgbClr val="D6D6D6"/>
                      </a:solidFill>
                      <a:miter lim="400000"/>
                    </a:lnL>
                    <a:lnR w="12700">
                      <a:solidFill>
                        <a:srgbClr val="D6D6D6"/>
                      </a:solidFill>
                      <a:miter lim="400000"/>
                    </a:lnR>
                    <a:lnB w="12700">
                      <a:solidFill>
                        <a:srgbClr val="D6D6D6"/>
                      </a:solidFill>
                      <a:miter lim="400000"/>
                    </a:lnB>
                  </a:tcPr>
                </a:tc>
                <a:tc hMerge="1">
                  <a:tcPr/>
                </a:tc>
              </a:tr>
            </a:tbl>
          </a:graphicData>
        </a:graphic>
      </p:graphicFrame>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xfrm>
            <a:off x="965200" y="254000"/>
            <a:ext cx="11099800" cy="2159000"/>
          </a:xfrm>
          <a:prstGeom prst="rect">
            <a:avLst/>
          </a:prstGeom>
        </p:spPr>
        <p:txBody>
          <a:bodyPr/>
          <a:lstStyle/>
          <a:p>
            <a:pPr lvl="0">
              <a:defRPr sz="1800">
                <a:solidFill>
                  <a:srgbClr val="000000"/>
                </a:solidFill>
              </a:defRPr>
            </a:pPr>
            <a:r>
              <a:rPr sz="8000">
                <a:solidFill>
                  <a:srgbClr val="FFFFFF"/>
                </a:solidFill>
              </a:rPr>
              <a:t>Metacognition</a:t>
            </a:r>
          </a:p>
        </p:txBody>
      </p:sp>
      <p:sp>
        <p:nvSpPr>
          <p:cNvPr id="56" name="Shape 56"/>
          <p:cNvSpPr/>
          <p:nvPr>
            <p:ph type="body" idx="1"/>
          </p:nvPr>
        </p:nvSpPr>
        <p:spPr>
          <a:xfrm>
            <a:off x="3298302" y="2597150"/>
            <a:ext cx="8753998" cy="6286500"/>
          </a:xfrm>
          <a:prstGeom prst="rect">
            <a:avLst/>
          </a:prstGeom>
        </p:spPr>
        <p:txBody>
          <a:bodyPr/>
          <a:lstStyle/>
          <a:p>
            <a:pPr lvl="0" marL="431165" indent="-431165" defTabSz="566674">
              <a:spcBef>
                <a:spcPts val="4000"/>
              </a:spcBef>
              <a:defRPr sz="1800">
                <a:solidFill>
                  <a:srgbClr val="000000"/>
                </a:solidFill>
              </a:defRPr>
            </a:pPr>
            <a:r>
              <a:rPr sz="3686">
                <a:solidFill>
                  <a:srgbClr val="FFFFFF"/>
                </a:solidFill>
              </a:rPr>
              <a:t>Cognitive Strategies are the basic mental abilities we use to think, study and learn. </a:t>
            </a:r>
            <a:endParaRPr sz="3686">
              <a:solidFill>
                <a:srgbClr val="FFFFFF"/>
              </a:solidFill>
            </a:endParaRPr>
          </a:p>
          <a:p>
            <a:pPr lvl="0" marL="431165" indent="-431165" defTabSz="566674">
              <a:spcBef>
                <a:spcPts val="4000"/>
              </a:spcBef>
              <a:defRPr sz="1800">
                <a:solidFill>
                  <a:srgbClr val="000000"/>
                </a:solidFill>
              </a:defRPr>
            </a:pPr>
            <a:r>
              <a:rPr sz="3686">
                <a:solidFill>
                  <a:srgbClr val="FFFFFF"/>
                </a:solidFill>
              </a:rPr>
              <a:t>Metacognitive strategies are used to ensure that an overarching learning goal is being or has been reached. </a:t>
            </a:r>
            <a:endParaRPr sz="3686">
              <a:solidFill>
                <a:srgbClr val="FFFFFF"/>
              </a:solidFill>
            </a:endParaRPr>
          </a:p>
          <a:p>
            <a:pPr lvl="0" marL="431165" indent="-431165" defTabSz="566674">
              <a:spcBef>
                <a:spcPts val="4000"/>
              </a:spcBef>
              <a:defRPr sz="1800">
                <a:solidFill>
                  <a:srgbClr val="000000"/>
                </a:solidFill>
              </a:defRPr>
            </a:pPr>
            <a:r>
              <a:rPr sz="3686">
                <a:solidFill>
                  <a:srgbClr val="FFFFFF"/>
                </a:solidFill>
              </a:rPr>
              <a:t>Metacognitive knowledge refers to what individuals know about themselves as cognitive processors. </a:t>
            </a:r>
          </a:p>
        </p:txBody>
      </p:sp>
      <p:sp>
        <p:nvSpPr>
          <p:cNvPr id="57" name="Shape 57"/>
          <p:cNvSpPr/>
          <p:nvPr>
            <p:ph type="sldNum" sz="quarter" idx="2"/>
          </p:nvPr>
        </p:nvSpPr>
        <p:spPr>
          <a:xfrm>
            <a:off x="6375349" y="92583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58" name="pasted-image.png"/>
          <p:cNvPicPr/>
          <p:nvPr/>
        </p:nvPicPr>
        <p:blipFill>
          <a:blip r:embed="rId2">
            <a:extLst/>
          </a:blip>
          <a:stretch>
            <a:fillRect/>
          </a:stretch>
        </p:blipFill>
        <p:spPr>
          <a:xfrm>
            <a:off x="-270948" y="4189553"/>
            <a:ext cx="3441701" cy="2362201"/>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prstGeom prst="rect">
            <a:avLst/>
          </a:prstGeom>
        </p:spPr>
        <p:txBody>
          <a:bodyPr/>
          <a:lstStyle>
            <a:lvl1pPr algn="l" defTabSz="490727">
              <a:defRPr sz="6719"/>
            </a:lvl1pPr>
          </a:lstStyle>
          <a:p>
            <a:pPr lvl="0">
              <a:defRPr sz="1800">
                <a:solidFill>
                  <a:srgbClr val="000000"/>
                </a:solidFill>
              </a:defRPr>
            </a:pPr>
            <a:r>
              <a:rPr sz="6719">
                <a:solidFill>
                  <a:srgbClr val="FFFFFF"/>
                </a:solidFill>
              </a:rPr>
              <a:t>The Two Processes of Metacognition</a:t>
            </a:r>
          </a:p>
        </p:txBody>
      </p:sp>
      <p:sp>
        <p:nvSpPr>
          <p:cNvPr id="186" name="Shape 186"/>
          <p:cNvSpPr/>
          <p:nvPr>
            <p:ph type="body" idx="1"/>
          </p:nvPr>
        </p:nvSpPr>
        <p:spPr>
          <a:prstGeom prst="rect">
            <a:avLst/>
          </a:prstGeom>
        </p:spPr>
        <p:txBody>
          <a:bodyPr anchor="t"/>
          <a:lstStyle/>
          <a:p>
            <a:pPr lvl="0" marL="0" indent="0" defTabSz="514095">
              <a:spcBef>
                <a:spcPts val="3600"/>
              </a:spcBef>
              <a:buSzTx/>
              <a:buNone/>
              <a:defRPr sz="1800">
                <a:solidFill>
                  <a:srgbClr val="000000"/>
                </a:solidFill>
              </a:defRPr>
            </a:pPr>
            <a:r>
              <a:rPr sz="3343">
                <a:solidFill>
                  <a:srgbClr val="FFFFFF"/>
                </a:solidFill>
              </a:rPr>
              <a:t>Metacognition consists of two complementary processes: </a:t>
            </a:r>
            <a:endParaRPr sz="3343">
              <a:solidFill>
                <a:srgbClr val="FFFFFF"/>
              </a:solidFill>
            </a:endParaRPr>
          </a:p>
          <a:p>
            <a:pPr lvl="0" marL="0" indent="0" defTabSz="514095">
              <a:spcBef>
                <a:spcPts val="3600"/>
              </a:spcBef>
              <a:buSzTx/>
              <a:buNone/>
              <a:defRPr sz="1800">
                <a:solidFill>
                  <a:srgbClr val="000000"/>
                </a:solidFill>
              </a:defRPr>
            </a:pPr>
            <a:r>
              <a:rPr sz="3343">
                <a:solidFill>
                  <a:srgbClr val="FFFFFF"/>
                </a:solidFill>
              </a:rPr>
              <a:t>1. </a:t>
            </a:r>
            <a:r>
              <a:rPr b="1" sz="3343">
                <a:solidFill>
                  <a:srgbClr val="FFFFFF"/>
                </a:solidFill>
                <a:latin typeface="Helvetica"/>
                <a:ea typeface="Helvetica"/>
                <a:cs typeface="Helvetica"/>
                <a:sym typeface="Helvetica"/>
              </a:rPr>
              <a:t>The knowledge of cognition</a:t>
            </a:r>
            <a:r>
              <a:rPr sz="3343">
                <a:solidFill>
                  <a:srgbClr val="FFFFFF"/>
                </a:solidFill>
              </a:rPr>
              <a:t> - has three components: knowledge of the factors that influence one’s own performance: knowing different types of strategies to use for learning: knowing what strategy to use for a specific learning situation.</a:t>
            </a:r>
            <a:endParaRPr sz="3343">
              <a:solidFill>
                <a:srgbClr val="FFFFFF"/>
              </a:solidFill>
            </a:endParaRPr>
          </a:p>
          <a:p>
            <a:pPr lvl="0" marL="0" indent="0" defTabSz="514095">
              <a:spcBef>
                <a:spcPts val="3600"/>
              </a:spcBef>
              <a:buSzTx/>
              <a:buNone/>
              <a:defRPr sz="1800">
                <a:solidFill>
                  <a:srgbClr val="000000"/>
                </a:solidFill>
              </a:defRPr>
            </a:pPr>
            <a:r>
              <a:rPr sz="3343">
                <a:solidFill>
                  <a:srgbClr val="FFFFFF"/>
                </a:solidFill>
              </a:rPr>
              <a:t>2. </a:t>
            </a:r>
            <a:r>
              <a:rPr b="1" sz="3343">
                <a:solidFill>
                  <a:srgbClr val="FFFFFF"/>
                </a:solidFill>
                <a:latin typeface="Helvetica"/>
                <a:ea typeface="Helvetica"/>
                <a:cs typeface="Helvetica"/>
                <a:sym typeface="Helvetica"/>
              </a:rPr>
              <a:t>Regulation of cognition</a:t>
            </a:r>
            <a:r>
              <a:rPr sz="3343">
                <a:solidFill>
                  <a:srgbClr val="FFFFFF"/>
                </a:solidFill>
              </a:rPr>
              <a:t> - involves setting goals and planning: monitoring and controlling learning: and evaluating one’s own regulation (assessing results and strategies used)</a:t>
            </a:r>
          </a:p>
        </p:txBody>
      </p:sp>
      <p:sp>
        <p:nvSpPr>
          <p:cNvPr id="187" name="Shape 18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88" name="pasted-image.png"/>
          <p:cNvPicPr/>
          <p:nvPr/>
        </p:nvPicPr>
        <p:blipFill>
          <a:blip r:embed="rId2">
            <a:extLst/>
          </a:blip>
          <a:stretch>
            <a:fillRect/>
          </a:stretch>
        </p:blipFill>
        <p:spPr>
          <a:xfrm>
            <a:off x="10728692" y="133350"/>
            <a:ext cx="2133601" cy="2400301"/>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prstGeom prst="rect">
            <a:avLst/>
          </a:prstGeom>
        </p:spPr>
        <p:txBody>
          <a:bodyPr/>
          <a:lstStyle>
            <a:lvl1pPr defTabSz="502412">
              <a:defRPr sz="6880"/>
            </a:lvl1pPr>
          </a:lstStyle>
          <a:p>
            <a:pPr lvl="0">
              <a:defRPr sz="1800">
                <a:solidFill>
                  <a:srgbClr val="000000"/>
                </a:solidFill>
              </a:defRPr>
            </a:pPr>
            <a:r>
              <a:rPr sz="6880">
                <a:solidFill>
                  <a:srgbClr val="FFFFFF"/>
                </a:solidFill>
              </a:rPr>
              <a:t>10 Metacognitive Strategies</a:t>
            </a:r>
          </a:p>
        </p:txBody>
      </p:sp>
      <p:sp>
        <p:nvSpPr>
          <p:cNvPr id="191" name="Shape 191"/>
          <p:cNvSpPr/>
          <p:nvPr>
            <p:ph type="body" idx="1"/>
          </p:nvPr>
        </p:nvSpPr>
        <p:spPr>
          <a:prstGeom prst="rect">
            <a:avLst/>
          </a:prstGeom>
        </p:spPr>
        <p:txBody>
          <a:bodyPr anchor="t"/>
          <a:lstStyle/>
          <a:p>
            <a:pPr lvl="0" marL="389635" indent="-389635" defTabSz="344677">
              <a:spcBef>
                <a:spcPts val="2400"/>
              </a:spcBef>
              <a:buSzPct val="100000"/>
              <a:buAutoNum type="arabicPeriod" startAt="1"/>
              <a:defRPr sz="1800">
                <a:solidFill>
                  <a:srgbClr val="000000"/>
                </a:solidFill>
              </a:defRPr>
            </a:pPr>
            <a:r>
              <a:rPr sz="2241">
                <a:solidFill>
                  <a:srgbClr val="FFFFFF"/>
                </a:solidFill>
              </a:rPr>
              <a:t>Ask questions. </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Foster Self-reflection. </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Encourage Self-questioning.</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Teach strategies directly.</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Promote Autonomous Learning.</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Provide access to mentors. </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Solve problems with a team. </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Think aloud. </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Self-explanation.</a:t>
            </a:r>
            <a:endParaRPr sz="2241">
              <a:solidFill>
                <a:srgbClr val="FFFFFF"/>
              </a:solidFill>
            </a:endParaRPr>
          </a:p>
          <a:p>
            <a:pPr lvl="0" marL="389635" indent="-389635" defTabSz="344677">
              <a:spcBef>
                <a:spcPts val="2400"/>
              </a:spcBef>
              <a:buSzPct val="100000"/>
              <a:buAutoNum type="arabicPeriod" startAt="1"/>
              <a:defRPr sz="1800">
                <a:solidFill>
                  <a:srgbClr val="000000"/>
                </a:solidFill>
              </a:defRPr>
            </a:pPr>
            <a:r>
              <a:rPr sz="2241">
                <a:solidFill>
                  <a:srgbClr val="FFFFFF"/>
                </a:solidFill>
              </a:rPr>
              <a:t>Provide opportunities for making errors. </a:t>
            </a:r>
          </a:p>
        </p:txBody>
      </p:sp>
      <p:sp>
        <p:nvSpPr>
          <p:cNvPr id="192" name="Shape 1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93" name="pasted-image.png"/>
          <p:cNvPicPr/>
          <p:nvPr/>
        </p:nvPicPr>
        <p:blipFill>
          <a:blip r:embed="rId2">
            <a:extLst/>
          </a:blip>
          <a:stretch>
            <a:fillRect/>
          </a:stretch>
        </p:blipFill>
        <p:spPr>
          <a:xfrm>
            <a:off x="6675896" y="1890105"/>
            <a:ext cx="5678720" cy="6875705"/>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p:nvPr>
        </p:nvSpPr>
        <p:spPr>
          <a:prstGeom prst="rect">
            <a:avLst/>
          </a:prstGeom>
        </p:spPr>
        <p:txBody>
          <a:bodyPr/>
          <a:lstStyle>
            <a:lvl1pPr>
              <a:defRPr sz="6000"/>
            </a:lvl1pPr>
          </a:lstStyle>
          <a:p>
            <a:pPr lvl="0">
              <a:defRPr sz="1800">
                <a:solidFill>
                  <a:srgbClr val="000000"/>
                </a:solidFill>
              </a:defRPr>
            </a:pPr>
            <a:r>
              <a:rPr sz="6000">
                <a:solidFill>
                  <a:srgbClr val="FFFFFF"/>
                </a:solidFill>
              </a:rPr>
              <a:t>You Can Grow Your Intelligence</a:t>
            </a:r>
          </a:p>
        </p:txBody>
      </p:sp>
      <p:sp>
        <p:nvSpPr>
          <p:cNvPr id="196" name="Shape 196"/>
          <p:cNvSpPr/>
          <p:nvPr>
            <p:ph type="body" idx="1"/>
          </p:nvPr>
        </p:nvSpPr>
        <p:spPr>
          <a:xfrm>
            <a:off x="952500" y="2092643"/>
            <a:ext cx="8673272" cy="6784658"/>
          </a:xfrm>
          <a:prstGeom prst="rect">
            <a:avLst/>
          </a:prstGeom>
        </p:spPr>
        <p:txBody>
          <a:bodyPr/>
          <a:lstStyle/>
          <a:p>
            <a:pPr lvl="0" marL="377825" indent="-377825" defTabSz="496570">
              <a:spcBef>
                <a:spcPts val="3500"/>
              </a:spcBef>
              <a:defRPr sz="1800">
                <a:solidFill>
                  <a:srgbClr val="000000"/>
                </a:solidFill>
              </a:defRPr>
            </a:pPr>
            <a:r>
              <a:rPr sz="2380">
                <a:solidFill>
                  <a:srgbClr val="FFFFFF"/>
                </a:solidFill>
              </a:rPr>
              <a:t>New research shows the brain can be developed like a muscle</a:t>
            </a:r>
            <a:endParaRPr sz="2380">
              <a:solidFill>
                <a:srgbClr val="FFFFFF"/>
              </a:solidFill>
            </a:endParaRPr>
          </a:p>
          <a:p>
            <a:pPr lvl="0" marL="377825" indent="-377825" defTabSz="496570">
              <a:spcBef>
                <a:spcPts val="3500"/>
              </a:spcBef>
              <a:defRPr sz="1800">
                <a:solidFill>
                  <a:srgbClr val="000000"/>
                </a:solidFill>
              </a:defRPr>
            </a:pPr>
            <a:r>
              <a:rPr sz="2380">
                <a:solidFill>
                  <a:srgbClr val="FFFFFF"/>
                </a:solidFill>
              </a:rPr>
              <a:t>The brain gets stronger when you use it. The context of the brain has tiny nerve cells called </a:t>
            </a:r>
            <a:r>
              <a:rPr b="1" sz="2380">
                <a:solidFill>
                  <a:srgbClr val="FFFFFF"/>
                </a:solidFill>
                <a:latin typeface="Helvetica"/>
                <a:ea typeface="Helvetica"/>
                <a:cs typeface="Helvetica"/>
                <a:sym typeface="Helvetica"/>
              </a:rPr>
              <a:t>neurons</a:t>
            </a:r>
            <a:r>
              <a:rPr sz="2380">
                <a:solidFill>
                  <a:srgbClr val="FFFFFF"/>
                </a:solidFill>
              </a:rPr>
              <a:t>. The neurons have branches connecting them to other cells, creating a complicated network which allows us to think and solve problems. </a:t>
            </a:r>
            <a:endParaRPr sz="2380">
              <a:solidFill>
                <a:srgbClr val="FFFFFF"/>
              </a:solidFill>
            </a:endParaRPr>
          </a:p>
          <a:p>
            <a:pPr lvl="0" marL="377825" indent="-377825" defTabSz="496570">
              <a:spcBef>
                <a:spcPts val="3500"/>
              </a:spcBef>
              <a:defRPr sz="1800">
                <a:solidFill>
                  <a:srgbClr val="000000"/>
                </a:solidFill>
              </a:defRPr>
            </a:pPr>
            <a:r>
              <a:rPr sz="2380">
                <a:solidFill>
                  <a:srgbClr val="FFFFFF"/>
                </a:solidFill>
              </a:rPr>
              <a:t>When you learn new things, these tiny connections in the brain actually multiply and get stronger. The more that you challenge your mind to learn, the more your brain cells grow. </a:t>
            </a:r>
            <a:endParaRPr sz="2380">
              <a:solidFill>
                <a:srgbClr val="FFFFFF"/>
              </a:solidFill>
            </a:endParaRPr>
          </a:p>
          <a:p>
            <a:pPr lvl="0" marL="377825" indent="-377825" defTabSz="496570">
              <a:spcBef>
                <a:spcPts val="3500"/>
              </a:spcBef>
              <a:defRPr sz="1800">
                <a:solidFill>
                  <a:srgbClr val="000000"/>
                </a:solidFill>
              </a:defRPr>
            </a:pPr>
            <a:r>
              <a:rPr sz="2380">
                <a:solidFill>
                  <a:srgbClr val="FFFFFF"/>
                </a:solidFill>
              </a:rPr>
              <a:t>Learning causes permanent changes in the brain. The cells get larger and grow new connections between them. The more a person learns, the easier it gets to learn new things. </a:t>
            </a:r>
          </a:p>
        </p:txBody>
      </p:sp>
      <p:sp>
        <p:nvSpPr>
          <p:cNvPr id="197" name="Shape 19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198" name="pasted-image.png"/>
          <p:cNvPicPr/>
          <p:nvPr/>
        </p:nvPicPr>
        <p:blipFill>
          <a:blip r:embed="rId2">
            <a:extLst/>
          </a:blip>
          <a:stretch>
            <a:fillRect/>
          </a:stretch>
        </p:blipFill>
        <p:spPr>
          <a:xfrm>
            <a:off x="9948867" y="3074512"/>
            <a:ext cx="2857501" cy="2844801"/>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p>
            <a:pPr lvl="0">
              <a:defRPr sz="1800">
                <a:solidFill>
                  <a:srgbClr val="000000"/>
                </a:solidFill>
              </a:defRPr>
            </a:pPr>
            <a:r>
              <a:rPr sz="8000">
                <a:solidFill>
                  <a:srgbClr val="FFFFFF"/>
                </a:solidFill>
              </a:rPr>
              <a:t>Metacognition</a:t>
            </a:r>
          </a:p>
        </p:txBody>
      </p:sp>
      <p:sp>
        <p:nvSpPr>
          <p:cNvPr id="61" name="Shape 61"/>
          <p:cNvSpPr/>
          <p:nvPr>
            <p:ph type="body" idx="1"/>
          </p:nvPr>
        </p:nvSpPr>
        <p:spPr>
          <a:xfrm>
            <a:off x="952500" y="2597150"/>
            <a:ext cx="11099800" cy="6286500"/>
          </a:xfrm>
          <a:prstGeom prst="rect">
            <a:avLst/>
          </a:prstGeom>
        </p:spPr>
        <p:txBody>
          <a:bodyPr/>
          <a:lstStyle/>
          <a:p>
            <a:pPr lvl="0" marL="293370" indent="-293370" defTabSz="385572">
              <a:spcBef>
                <a:spcPts val="2700"/>
              </a:spcBef>
              <a:defRPr sz="1800">
                <a:solidFill>
                  <a:srgbClr val="000000"/>
                </a:solidFill>
              </a:defRPr>
            </a:pPr>
            <a:r>
              <a:rPr sz="2508">
                <a:solidFill>
                  <a:srgbClr val="FFFFFF"/>
                </a:solidFill>
              </a:rPr>
              <a:t>Metacognitive Regulation refers to adjustments individuals make to their processes to help control their learning. Metacognitive knowledge is divided into three categories: </a:t>
            </a:r>
            <a:endParaRPr sz="2508">
              <a:solidFill>
                <a:srgbClr val="FFFFFF"/>
              </a:solidFill>
            </a:endParaRPr>
          </a:p>
          <a:p>
            <a:pPr lvl="6" marL="2053590" indent="-293370" defTabSz="385572">
              <a:spcBef>
                <a:spcPts val="2700"/>
              </a:spcBef>
              <a:defRPr sz="1800">
                <a:solidFill>
                  <a:srgbClr val="000000"/>
                </a:solidFill>
              </a:defRPr>
            </a:pPr>
            <a:r>
              <a:rPr b="1" sz="2508">
                <a:solidFill>
                  <a:srgbClr val="FFFFFF"/>
                </a:solidFill>
                <a:latin typeface="Helvetica"/>
                <a:ea typeface="Helvetica"/>
                <a:cs typeface="Helvetica"/>
                <a:sym typeface="Helvetica"/>
              </a:rPr>
              <a:t>Person Variables</a:t>
            </a:r>
            <a:r>
              <a:rPr sz="2508">
                <a:solidFill>
                  <a:srgbClr val="FFFFFF"/>
                </a:solidFill>
              </a:rPr>
              <a:t> - what one recognizes about his or her strengths and weaknesses in learning and processing information</a:t>
            </a:r>
            <a:endParaRPr sz="2508">
              <a:solidFill>
                <a:srgbClr val="FFFFFF"/>
              </a:solidFill>
            </a:endParaRPr>
          </a:p>
          <a:p>
            <a:pPr lvl="6" marL="2053590" indent="-293370" defTabSz="385572">
              <a:spcBef>
                <a:spcPts val="2700"/>
              </a:spcBef>
              <a:defRPr sz="1800">
                <a:solidFill>
                  <a:srgbClr val="000000"/>
                </a:solidFill>
              </a:defRPr>
            </a:pPr>
            <a:r>
              <a:rPr b="1" sz="2508">
                <a:solidFill>
                  <a:srgbClr val="FFFFFF"/>
                </a:solidFill>
                <a:latin typeface="Helvetica"/>
                <a:ea typeface="Helvetica"/>
                <a:cs typeface="Helvetica"/>
                <a:sym typeface="Helvetica"/>
              </a:rPr>
              <a:t>Task Variables</a:t>
            </a:r>
            <a:r>
              <a:rPr sz="2508">
                <a:solidFill>
                  <a:srgbClr val="FFFFFF"/>
                </a:solidFill>
              </a:rPr>
              <a:t> - what one knows about the nature of a task and the processing demands required to complete the task. </a:t>
            </a:r>
            <a:endParaRPr sz="2508">
              <a:solidFill>
                <a:srgbClr val="FFFFFF"/>
              </a:solidFill>
            </a:endParaRPr>
          </a:p>
          <a:p>
            <a:pPr lvl="6" marL="2053590" indent="-293370" defTabSz="385572">
              <a:spcBef>
                <a:spcPts val="2700"/>
              </a:spcBef>
              <a:defRPr sz="1800">
                <a:solidFill>
                  <a:srgbClr val="000000"/>
                </a:solidFill>
              </a:defRPr>
            </a:pPr>
            <a:r>
              <a:rPr b="1" sz="2508">
                <a:solidFill>
                  <a:srgbClr val="FFFFFF"/>
                </a:solidFill>
                <a:latin typeface="Helvetica"/>
                <a:ea typeface="Helvetica"/>
                <a:cs typeface="Helvetica"/>
                <a:sym typeface="Helvetica"/>
              </a:rPr>
              <a:t>Strategy Variables - </a:t>
            </a:r>
            <a:r>
              <a:rPr sz="2508">
                <a:solidFill>
                  <a:srgbClr val="FFFFFF"/>
                </a:solidFill>
              </a:rPr>
              <a:t>The strategies a person has to successfully accomplish a task; knowing how to activate prior knowledge before reading a technical article. </a:t>
            </a:r>
          </a:p>
        </p:txBody>
      </p:sp>
      <p:sp>
        <p:nvSpPr>
          <p:cNvPr id="62" name="Shape 62"/>
          <p:cNvSpPr/>
          <p:nvPr>
            <p:ph type="sldNum" sz="quarter" idx="2"/>
          </p:nvPr>
        </p:nvSpPr>
        <p:spPr>
          <a:xfrm>
            <a:off x="6375349" y="92583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63" name="pasted-image.png"/>
          <p:cNvPicPr/>
          <p:nvPr/>
        </p:nvPicPr>
        <p:blipFill>
          <a:blip r:embed="rId2">
            <a:extLst/>
          </a:blip>
          <a:stretch>
            <a:fillRect/>
          </a:stretch>
        </p:blipFill>
        <p:spPr>
          <a:xfrm>
            <a:off x="-106405" y="4578349"/>
            <a:ext cx="3492501" cy="2324101"/>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lvl1pPr>
              <a:defRPr b="1" sz="5600">
                <a:latin typeface="Helvetica"/>
                <a:ea typeface="Helvetica"/>
                <a:cs typeface="Helvetica"/>
                <a:sym typeface="Helvetica"/>
              </a:defRPr>
            </a:lvl1pPr>
          </a:lstStyle>
          <a:p>
            <a:pPr lvl="0">
              <a:defRPr b="0" sz="1800">
                <a:solidFill>
                  <a:srgbClr val="000000"/>
                </a:solidFill>
              </a:defRPr>
            </a:pPr>
            <a:r>
              <a:rPr b="1" sz="5600">
                <a:solidFill>
                  <a:srgbClr val="FFFFFF"/>
                </a:solidFill>
              </a:rPr>
              <a:t>Why teach Metacognitive Skills?</a:t>
            </a:r>
          </a:p>
        </p:txBody>
      </p:sp>
      <p:sp>
        <p:nvSpPr>
          <p:cNvPr id="66" name="Shape 66"/>
          <p:cNvSpPr/>
          <p:nvPr>
            <p:ph type="body" idx="1"/>
          </p:nvPr>
        </p:nvSpPr>
        <p:spPr>
          <a:xfrm>
            <a:off x="952500" y="2597150"/>
            <a:ext cx="7653512" cy="6286500"/>
          </a:xfrm>
          <a:prstGeom prst="rect">
            <a:avLst/>
          </a:prstGeom>
        </p:spPr>
        <p:txBody>
          <a:bodyPr/>
          <a:lstStyle/>
          <a:p>
            <a:pPr lvl="0" marL="342264" indent="-342264" defTabSz="449833">
              <a:spcBef>
                <a:spcPts val="3200"/>
              </a:spcBef>
              <a:defRPr sz="1800">
                <a:solidFill>
                  <a:srgbClr val="000000"/>
                </a:solidFill>
              </a:defRPr>
            </a:pPr>
            <a:r>
              <a:rPr sz="2925">
                <a:solidFill>
                  <a:srgbClr val="FFFFFF"/>
                </a:solidFill>
              </a:rPr>
              <a:t>Metacognitive skills can be taught to students to improve their learning. Metacognitive strategies guide, regulate and evaluate learning. </a:t>
            </a:r>
            <a:endParaRPr sz="2925">
              <a:solidFill>
                <a:srgbClr val="FFFFFF"/>
              </a:solidFill>
            </a:endParaRPr>
          </a:p>
          <a:p>
            <a:pPr lvl="0" marL="342264" indent="-342264" defTabSz="449833">
              <a:spcBef>
                <a:spcPts val="3200"/>
              </a:spcBef>
              <a:defRPr sz="1800">
                <a:solidFill>
                  <a:srgbClr val="000000"/>
                </a:solidFill>
              </a:defRPr>
            </a:pPr>
            <a:r>
              <a:rPr sz="2925">
                <a:solidFill>
                  <a:srgbClr val="FFFFFF"/>
                </a:solidFill>
              </a:rPr>
              <a:t>Individuals who demonstrate a wide variety of metacognitive skills perform better on exams and complete work more efficiently. </a:t>
            </a:r>
            <a:endParaRPr sz="2925">
              <a:solidFill>
                <a:srgbClr val="FFFFFF"/>
              </a:solidFill>
            </a:endParaRPr>
          </a:p>
          <a:p>
            <a:pPr lvl="0" marL="342264" indent="-342264" defTabSz="449833">
              <a:spcBef>
                <a:spcPts val="3200"/>
              </a:spcBef>
              <a:defRPr sz="1800">
                <a:solidFill>
                  <a:srgbClr val="000000"/>
                </a:solidFill>
              </a:defRPr>
            </a:pPr>
            <a:r>
              <a:rPr sz="2925">
                <a:solidFill>
                  <a:srgbClr val="FFFFFF"/>
                </a:solidFill>
              </a:rPr>
              <a:t>Metacognitive skills identify  blocks to learning and changing tools and strategies. These strategies are associated with successful learning. </a:t>
            </a:r>
          </a:p>
        </p:txBody>
      </p:sp>
      <p:sp>
        <p:nvSpPr>
          <p:cNvPr id="67" name="Shape 67"/>
          <p:cNvSpPr/>
          <p:nvPr>
            <p:ph type="sldNum" sz="quarter" idx="2"/>
          </p:nvPr>
        </p:nvSpPr>
        <p:spPr>
          <a:xfrm>
            <a:off x="6375349" y="92583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68" name="pasted-image.png"/>
          <p:cNvPicPr/>
          <p:nvPr/>
        </p:nvPicPr>
        <p:blipFill>
          <a:blip r:embed="rId2">
            <a:extLst/>
          </a:blip>
          <a:stretch>
            <a:fillRect/>
          </a:stretch>
        </p:blipFill>
        <p:spPr>
          <a:xfrm>
            <a:off x="9029934" y="3936295"/>
            <a:ext cx="3454401" cy="2362201"/>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p>
            <a:pPr lvl="0">
              <a:defRPr sz="1800">
                <a:solidFill>
                  <a:srgbClr val="000000"/>
                </a:solidFill>
              </a:defRPr>
            </a:pPr>
            <a:r>
              <a:rPr sz="8000">
                <a:solidFill>
                  <a:srgbClr val="FFFFFF"/>
                </a:solidFill>
              </a:rPr>
              <a:t>Metacognition</a:t>
            </a:r>
          </a:p>
        </p:txBody>
      </p:sp>
      <p:sp>
        <p:nvSpPr>
          <p:cNvPr id="71" name="Shape 71"/>
          <p:cNvSpPr/>
          <p:nvPr>
            <p:ph type="body" idx="1"/>
          </p:nvPr>
        </p:nvSpPr>
        <p:spPr>
          <a:prstGeom prst="rect">
            <a:avLst/>
          </a:prstGeom>
        </p:spPr>
        <p:txBody>
          <a:bodyPr/>
          <a:lstStyle/>
          <a:p>
            <a:pPr lvl="0" marL="377825" indent="-377825" defTabSz="496570">
              <a:spcBef>
                <a:spcPts val="3500"/>
              </a:spcBef>
              <a:defRPr sz="1800">
                <a:solidFill>
                  <a:srgbClr val="000000"/>
                </a:solidFill>
              </a:defRPr>
            </a:pPr>
            <a:r>
              <a:rPr b="1" sz="3230">
                <a:solidFill>
                  <a:srgbClr val="FFFFFF"/>
                </a:solidFill>
                <a:latin typeface="Helvetica"/>
                <a:ea typeface="Helvetica"/>
                <a:cs typeface="Helvetica"/>
                <a:sym typeface="Helvetica"/>
              </a:rPr>
              <a:t>Rote memorization</a:t>
            </a:r>
            <a:r>
              <a:rPr sz="3230">
                <a:solidFill>
                  <a:srgbClr val="FFFFFF"/>
                </a:solidFill>
              </a:rPr>
              <a:t> - is the usual and often only learning strategy employed by students. Learners need explicit instruction in both cognitive and metacognitive strategies. </a:t>
            </a:r>
            <a:endParaRPr sz="3230">
              <a:solidFill>
                <a:srgbClr val="FFFFFF"/>
              </a:solidFill>
            </a:endParaRPr>
          </a:p>
          <a:p>
            <a:pPr lvl="0" marL="377825" indent="-377825" defTabSz="496570">
              <a:spcBef>
                <a:spcPts val="3500"/>
              </a:spcBef>
              <a:defRPr sz="1800">
                <a:solidFill>
                  <a:srgbClr val="000000"/>
                </a:solidFill>
              </a:defRPr>
            </a:pPr>
            <a:r>
              <a:rPr sz="3230">
                <a:solidFill>
                  <a:srgbClr val="FFFFFF"/>
                </a:solidFill>
              </a:rPr>
              <a:t>Recommended </a:t>
            </a:r>
            <a:r>
              <a:rPr b="1" sz="3230">
                <a:solidFill>
                  <a:srgbClr val="FFFFFF"/>
                </a:solidFill>
                <a:latin typeface="Helvetica"/>
                <a:ea typeface="Helvetica"/>
                <a:cs typeface="Helvetica"/>
                <a:sym typeface="Helvetica"/>
              </a:rPr>
              <a:t>Instructional Strategies </a:t>
            </a:r>
            <a:r>
              <a:rPr sz="3230">
                <a:solidFill>
                  <a:srgbClr val="FFFFFF"/>
                </a:solidFill>
              </a:rPr>
              <a:t>- Students must do the following: </a:t>
            </a:r>
            <a:endParaRPr sz="3230">
              <a:solidFill>
                <a:srgbClr val="FFFFFF"/>
              </a:solidFill>
            </a:endParaRPr>
          </a:p>
          <a:p>
            <a:pPr lvl="2" marL="1133475" indent="-377825" defTabSz="496570">
              <a:spcBef>
                <a:spcPts val="3500"/>
              </a:spcBef>
              <a:defRPr sz="1800">
                <a:solidFill>
                  <a:srgbClr val="000000"/>
                </a:solidFill>
              </a:defRPr>
            </a:pPr>
            <a:r>
              <a:rPr sz="3230">
                <a:solidFill>
                  <a:srgbClr val="FFFFFF"/>
                </a:solidFill>
              </a:rPr>
              <a:t>Develop a plan </a:t>
            </a:r>
            <a:endParaRPr sz="3230">
              <a:solidFill>
                <a:srgbClr val="FFFFFF"/>
              </a:solidFill>
            </a:endParaRPr>
          </a:p>
          <a:p>
            <a:pPr lvl="2" marL="1133475" indent="-377825" defTabSz="496570">
              <a:spcBef>
                <a:spcPts val="3500"/>
              </a:spcBef>
              <a:defRPr sz="1800">
                <a:solidFill>
                  <a:srgbClr val="000000"/>
                </a:solidFill>
              </a:defRPr>
            </a:pPr>
            <a:r>
              <a:rPr sz="3230">
                <a:solidFill>
                  <a:srgbClr val="FFFFFF"/>
                </a:solidFill>
              </a:rPr>
              <a:t>Monitor their understanding</a:t>
            </a:r>
            <a:endParaRPr sz="3230">
              <a:solidFill>
                <a:srgbClr val="FFFFFF"/>
              </a:solidFill>
            </a:endParaRPr>
          </a:p>
          <a:p>
            <a:pPr lvl="2" marL="1133475" indent="-377825" defTabSz="496570">
              <a:spcBef>
                <a:spcPts val="3500"/>
              </a:spcBef>
              <a:defRPr sz="1800">
                <a:solidFill>
                  <a:srgbClr val="000000"/>
                </a:solidFill>
              </a:defRPr>
            </a:pPr>
            <a:r>
              <a:rPr sz="3230">
                <a:solidFill>
                  <a:srgbClr val="FFFFFF"/>
                </a:solidFill>
              </a:rPr>
              <a:t>Evaluate their thinking after completing the task. </a:t>
            </a:r>
          </a:p>
        </p:txBody>
      </p:sp>
      <p:sp>
        <p:nvSpPr>
          <p:cNvPr id="72" name="Shape 72"/>
          <p:cNvSpPr/>
          <p:nvPr>
            <p:ph type="sldNum" sz="quarter" idx="2"/>
          </p:nvPr>
        </p:nvSpPr>
        <p:spPr>
          <a:xfrm>
            <a:off x="6375349" y="92583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73" name="pasted-image.png"/>
          <p:cNvPicPr/>
          <p:nvPr/>
        </p:nvPicPr>
        <p:blipFill>
          <a:blip r:embed="rId2">
            <a:extLst/>
          </a:blip>
          <a:stretch>
            <a:fillRect/>
          </a:stretch>
        </p:blipFill>
        <p:spPr>
          <a:xfrm>
            <a:off x="8676041" y="5519232"/>
            <a:ext cx="2997201" cy="2311401"/>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prstGeom prst="rect">
            <a:avLst/>
          </a:prstGeom>
        </p:spPr>
        <p:txBody>
          <a:bodyPr/>
          <a:lstStyle/>
          <a:p>
            <a:pPr lvl="0">
              <a:defRPr sz="1800">
                <a:solidFill>
                  <a:srgbClr val="000000"/>
                </a:solidFill>
              </a:defRPr>
            </a:pPr>
            <a:r>
              <a:rPr sz="8000">
                <a:solidFill>
                  <a:srgbClr val="FFFFFF"/>
                </a:solidFill>
              </a:rPr>
              <a:t>Metacognition</a:t>
            </a:r>
          </a:p>
        </p:txBody>
      </p:sp>
      <p:sp>
        <p:nvSpPr>
          <p:cNvPr id="76" name="Shape 76"/>
          <p:cNvSpPr/>
          <p:nvPr>
            <p:ph type="body" idx="1"/>
          </p:nvPr>
        </p:nvSpPr>
        <p:spPr>
          <a:xfrm>
            <a:off x="952500" y="2590800"/>
            <a:ext cx="11099800" cy="5338069"/>
          </a:xfrm>
          <a:prstGeom prst="rect">
            <a:avLst/>
          </a:prstGeom>
        </p:spPr>
        <p:txBody>
          <a:bodyPr/>
          <a:lstStyle/>
          <a:p>
            <a:pPr lvl="0" marL="315594" indent="-315594" defTabSz="414781">
              <a:spcBef>
                <a:spcPts val="2900"/>
              </a:spcBef>
              <a:defRPr sz="1800">
                <a:solidFill>
                  <a:srgbClr val="000000"/>
                </a:solidFill>
              </a:defRPr>
            </a:pPr>
            <a:r>
              <a:rPr sz="2698">
                <a:solidFill>
                  <a:srgbClr val="FFFFFF"/>
                </a:solidFill>
              </a:rPr>
              <a:t>During the </a:t>
            </a:r>
            <a:r>
              <a:rPr b="1" sz="2698">
                <a:solidFill>
                  <a:srgbClr val="FFFFFF"/>
                </a:solidFill>
                <a:latin typeface="Helvetica"/>
                <a:ea typeface="Helvetica"/>
                <a:cs typeface="Helvetica"/>
                <a:sym typeface="Helvetica"/>
              </a:rPr>
              <a:t>planning phase</a:t>
            </a:r>
            <a:r>
              <a:rPr sz="2698">
                <a:solidFill>
                  <a:srgbClr val="FFFFFF"/>
                </a:solidFill>
              </a:rPr>
              <a:t>, learners can ask: What am I supposed to learn? What prior knowledge will help me with this task? What should I do first? What should I look for in this reading? How much time do I have to complete this? </a:t>
            </a:r>
            <a:endParaRPr sz="2698">
              <a:solidFill>
                <a:srgbClr val="FFFFFF"/>
              </a:solidFill>
            </a:endParaRPr>
          </a:p>
          <a:p>
            <a:pPr lvl="0" marL="315594" indent="-315594" defTabSz="414781">
              <a:spcBef>
                <a:spcPts val="2900"/>
              </a:spcBef>
              <a:defRPr sz="1800">
                <a:solidFill>
                  <a:srgbClr val="000000"/>
                </a:solidFill>
              </a:defRPr>
            </a:pPr>
            <a:r>
              <a:rPr sz="2698">
                <a:solidFill>
                  <a:srgbClr val="FFFFFF"/>
                </a:solidFill>
              </a:rPr>
              <a:t>During the </a:t>
            </a:r>
            <a:r>
              <a:rPr b="1" sz="2698">
                <a:solidFill>
                  <a:srgbClr val="FFFFFF"/>
                </a:solidFill>
                <a:latin typeface="Helvetica"/>
                <a:ea typeface="Helvetica"/>
                <a:cs typeface="Helvetica"/>
                <a:sym typeface="Helvetica"/>
              </a:rPr>
              <a:t>monitoring phase</a:t>
            </a:r>
            <a:r>
              <a:rPr sz="2698">
                <a:solidFill>
                  <a:srgbClr val="FFFFFF"/>
                </a:solidFill>
              </a:rPr>
              <a:t>, learners can ask: How am I doing? Am I on the right track? How should I proceed? What information is important to remember? Should I move in a different direction?</a:t>
            </a:r>
            <a:endParaRPr sz="2698">
              <a:solidFill>
                <a:srgbClr val="FFFFFF"/>
              </a:solidFill>
            </a:endParaRPr>
          </a:p>
          <a:p>
            <a:pPr lvl="0" marL="315594" indent="-315594" defTabSz="414781">
              <a:spcBef>
                <a:spcPts val="2900"/>
              </a:spcBef>
              <a:defRPr sz="1800">
                <a:solidFill>
                  <a:srgbClr val="000000"/>
                </a:solidFill>
              </a:defRPr>
            </a:pPr>
            <a:r>
              <a:rPr sz="2698">
                <a:solidFill>
                  <a:srgbClr val="FFFFFF"/>
                </a:solidFill>
              </a:rPr>
              <a:t>During the </a:t>
            </a:r>
            <a:r>
              <a:rPr b="1" sz="2698">
                <a:solidFill>
                  <a:srgbClr val="FFFFFF"/>
                </a:solidFill>
                <a:latin typeface="Helvetica"/>
                <a:ea typeface="Helvetica"/>
                <a:cs typeface="Helvetica"/>
                <a:sym typeface="Helvetica"/>
              </a:rPr>
              <a:t>evaluation phrase</a:t>
            </a:r>
            <a:r>
              <a:rPr sz="2698">
                <a:solidFill>
                  <a:srgbClr val="FFFFFF"/>
                </a:solidFill>
              </a:rPr>
              <a:t>, learners can ask: How well did i do? What did I learn? Did I get the results expected? What could I have done differently? Can I apply this way of thinking to other problems or situations? </a:t>
            </a:r>
          </a:p>
        </p:txBody>
      </p:sp>
      <p:sp>
        <p:nvSpPr>
          <p:cNvPr id="77" name="Shape 77"/>
          <p:cNvSpPr/>
          <p:nvPr>
            <p:ph type="sldNum" sz="quarter" idx="2"/>
          </p:nvPr>
        </p:nvSpPr>
        <p:spPr>
          <a:xfrm>
            <a:off x="6375349" y="92583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78" name="pasted-image.png"/>
          <p:cNvPicPr/>
          <p:nvPr/>
        </p:nvPicPr>
        <p:blipFill>
          <a:blip r:embed="rId2">
            <a:extLst/>
          </a:blip>
          <a:stretch>
            <a:fillRect/>
          </a:stretch>
        </p:blipFill>
        <p:spPr>
          <a:xfrm>
            <a:off x="8439755" y="7685255"/>
            <a:ext cx="4381501" cy="1854201"/>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prstGeom prst="rect">
            <a:avLst/>
          </a:prstGeom>
        </p:spPr>
        <p:txBody>
          <a:bodyPr/>
          <a:lstStyle>
            <a:lvl1pPr algn="l"/>
          </a:lstStyle>
          <a:p>
            <a:pPr lvl="0">
              <a:defRPr sz="1800">
                <a:solidFill>
                  <a:srgbClr val="000000"/>
                </a:solidFill>
              </a:defRPr>
            </a:pPr>
            <a:r>
              <a:rPr sz="8000">
                <a:solidFill>
                  <a:srgbClr val="FFFFFF"/>
                </a:solidFill>
              </a:rPr>
              <a:t>Metacognition</a:t>
            </a:r>
          </a:p>
        </p:txBody>
      </p:sp>
      <p:sp>
        <p:nvSpPr>
          <p:cNvPr id="81" name="Shape 81"/>
          <p:cNvSpPr/>
          <p:nvPr>
            <p:ph type="body" idx="1"/>
          </p:nvPr>
        </p:nvSpPr>
        <p:spPr>
          <a:prstGeom prst="rect">
            <a:avLst/>
          </a:prstGeom>
        </p:spPr>
        <p:txBody>
          <a:bodyPr/>
          <a:lstStyle/>
          <a:p>
            <a:pPr lvl="0" marL="302260" indent="-302260" defTabSz="397256">
              <a:spcBef>
                <a:spcPts val="2800"/>
              </a:spcBef>
              <a:defRPr sz="1800">
                <a:solidFill>
                  <a:srgbClr val="000000"/>
                </a:solidFill>
              </a:defRPr>
            </a:pPr>
            <a:r>
              <a:rPr sz="2584">
                <a:solidFill>
                  <a:srgbClr val="FFFFFF"/>
                </a:solidFill>
              </a:rPr>
              <a:t>There are plenty of opportunities for learners to reflect on their learning processes. Examples follow for each content area below: </a:t>
            </a:r>
            <a:endParaRPr sz="2584">
              <a:solidFill>
                <a:srgbClr val="FFFFFF"/>
              </a:solidFill>
            </a:endParaRPr>
          </a:p>
          <a:p>
            <a:pPr lvl="2" marL="906780" indent="-302260" defTabSz="397256">
              <a:spcBef>
                <a:spcPts val="2800"/>
              </a:spcBef>
              <a:defRPr sz="1800">
                <a:solidFill>
                  <a:srgbClr val="000000"/>
                </a:solidFill>
              </a:defRPr>
            </a:pPr>
            <a:r>
              <a:rPr b="1" sz="2584">
                <a:solidFill>
                  <a:srgbClr val="FFFFFF"/>
                </a:solidFill>
                <a:latin typeface="Helvetica"/>
                <a:ea typeface="Helvetica"/>
                <a:cs typeface="Helvetica"/>
                <a:sym typeface="Helvetica"/>
              </a:rPr>
              <a:t>Reading</a:t>
            </a:r>
            <a:r>
              <a:rPr sz="2584">
                <a:solidFill>
                  <a:srgbClr val="FFFFFF"/>
                </a:solidFill>
              </a:rPr>
              <a:t> - Teach learners how to ask questions during reading and model “think-alouds.” Teach students to take notes or highlight important details.</a:t>
            </a:r>
            <a:endParaRPr sz="2584">
              <a:solidFill>
                <a:srgbClr val="FFFFFF"/>
              </a:solidFill>
            </a:endParaRPr>
          </a:p>
          <a:p>
            <a:pPr lvl="2" marL="906780" indent="-302260" defTabSz="397256">
              <a:spcBef>
                <a:spcPts val="2800"/>
              </a:spcBef>
              <a:defRPr sz="1800">
                <a:solidFill>
                  <a:srgbClr val="000000"/>
                </a:solidFill>
              </a:defRPr>
            </a:pPr>
            <a:r>
              <a:rPr b="1" sz="2584">
                <a:solidFill>
                  <a:srgbClr val="FFFFFF"/>
                </a:solidFill>
                <a:latin typeface="Helvetica"/>
                <a:ea typeface="Helvetica"/>
                <a:cs typeface="Helvetica"/>
                <a:sym typeface="Helvetica"/>
              </a:rPr>
              <a:t>Writing</a:t>
            </a:r>
            <a:r>
              <a:rPr sz="2584">
                <a:solidFill>
                  <a:srgbClr val="FFFFFF"/>
                </a:solidFill>
              </a:rPr>
              <a:t> - Teach learners brainstorming ideas using a word web or a graphic organizer. </a:t>
            </a:r>
            <a:endParaRPr sz="2584">
              <a:solidFill>
                <a:srgbClr val="FFFFFF"/>
              </a:solidFill>
            </a:endParaRPr>
          </a:p>
          <a:p>
            <a:pPr lvl="2" marL="906780" indent="-302260" defTabSz="397256">
              <a:spcBef>
                <a:spcPts val="2800"/>
              </a:spcBef>
              <a:defRPr sz="1800">
                <a:solidFill>
                  <a:srgbClr val="000000"/>
                </a:solidFill>
              </a:defRPr>
            </a:pPr>
            <a:r>
              <a:rPr b="1" sz="2584">
                <a:solidFill>
                  <a:srgbClr val="FFFFFF"/>
                </a:solidFill>
                <a:latin typeface="Helvetica"/>
                <a:ea typeface="Helvetica"/>
                <a:cs typeface="Helvetica"/>
                <a:sym typeface="Helvetica"/>
              </a:rPr>
              <a:t>Social Studies and Science</a:t>
            </a:r>
            <a:r>
              <a:rPr sz="2584">
                <a:solidFill>
                  <a:srgbClr val="FFFFFF"/>
                </a:solidFill>
              </a:rPr>
              <a:t> - Teach learners the importance of using organizers such as KWL charts, Venn diagrams, concept maps, etc. </a:t>
            </a:r>
            <a:endParaRPr sz="2584">
              <a:solidFill>
                <a:srgbClr val="FFFFFF"/>
              </a:solidFill>
            </a:endParaRPr>
          </a:p>
          <a:p>
            <a:pPr lvl="2" marL="906780" indent="-302260" defTabSz="397256">
              <a:spcBef>
                <a:spcPts val="2800"/>
              </a:spcBef>
              <a:defRPr sz="1800">
                <a:solidFill>
                  <a:srgbClr val="000000"/>
                </a:solidFill>
              </a:defRPr>
            </a:pPr>
            <a:r>
              <a:rPr b="1" sz="2584">
                <a:solidFill>
                  <a:srgbClr val="FFFFFF"/>
                </a:solidFill>
                <a:latin typeface="Helvetica"/>
                <a:ea typeface="Helvetica"/>
                <a:cs typeface="Helvetica"/>
                <a:sym typeface="Helvetica"/>
              </a:rPr>
              <a:t>Math</a:t>
            </a:r>
            <a:r>
              <a:rPr sz="2584">
                <a:solidFill>
                  <a:srgbClr val="FFFFFF"/>
                </a:solidFill>
              </a:rPr>
              <a:t> - Teach learners to use mnemonics to recall steps in a process. Model your thought processes in solving problems. </a:t>
            </a:r>
          </a:p>
        </p:txBody>
      </p:sp>
      <p:sp>
        <p:nvSpPr>
          <p:cNvPr id="82" name="Shape 82"/>
          <p:cNvSpPr/>
          <p:nvPr>
            <p:ph type="sldNum" sz="quarter" idx="2"/>
          </p:nvPr>
        </p:nvSpPr>
        <p:spPr>
          <a:xfrm>
            <a:off x="6375349" y="92583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83" name="pasted-image.png"/>
          <p:cNvPicPr/>
          <p:nvPr/>
        </p:nvPicPr>
        <p:blipFill>
          <a:blip r:embed="rId2">
            <a:extLst/>
          </a:blip>
          <a:stretch>
            <a:fillRect/>
          </a:stretch>
        </p:blipFill>
        <p:spPr>
          <a:xfrm>
            <a:off x="8383459" y="393699"/>
            <a:ext cx="3911601" cy="1816101"/>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prstGeom prst="rect">
            <a:avLst/>
          </a:prstGeom>
        </p:spPr>
        <p:txBody>
          <a:bodyPr/>
          <a:lstStyle/>
          <a:p>
            <a:pPr lvl="0">
              <a:defRPr sz="1800">
                <a:solidFill>
                  <a:srgbClr val="000000"/>
                </a:solidFill>
              </a:defRPr>
            </a:pPr>
            <a:r>
              <a:rPr sz="8000">
                <a:solidFill>
                  <a:srgbClr val="FFFFFF"/>
                </a:solidFill>
              </a:rPr>
              <a:t>Metacognition</a:t>
            </a:r>
          </a:p>
        </p:txBody>
      </p:sp>
      <p:sp>
        <p:nvSpPr>
          <p:cNvPr id="86" name="Shape 86"/>
          <p:cNvSpPr/>
          <p:nvPr>
            <p:ph type="body" idx="1"/>
          </p:nvPr>
        </p:nvSpPr>
        <p:spPr>
          <a:xfrm>
            <a:off x="952500" y="2590800"/>
            <a:ext cx="7622152" cy="6286500"/>
          </a:xfrm>
          <a:prstGeom prst="rect">
            <a:avLst/>
          </a:prstGeom>
        </p:spPr>
        <p:txBody>
          <a:bodyPr/>
          <a:lstStyle/>
          <a:p>
            <a:pPr lvl="0">
              <a:defRPr sz="1800">
                <a:solidFill>
                  <a:srgbClr val="000000"/>
                </a:solidFill>
              </a:defRPr>
            </a:pPr>
            <a:r>
              <a:rPr sz="3800">
                <a:solidFill>
                  <a:srgbClr val="FFFFFF"/>
                </a:solidFill>
              </a:rPr>
              <a:t>The goal of teaching metacognitive strategies is to help learners become comfortable with these strategies so they employ them automatically to learning tasks, focusing their attention, and derive meaning. </a:t>
            </a:r>
          </a:p>
        </p:txBody>
      </p:sp>
      <p:sp>
        <p:nvSpPr>
          <p:cNvPr id="87" name="Shape 87"/>
          <p:cNvSpPr/>
          <p:nvPr>
            <p:ph type="sldNum" sz="quarter" idx="2"/>
          </p:nvPr>
        </p:nvSpPr>
        <p:spPr>
          <a:xfrm>
            <a:off x="6375349" y="92583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88" name="pasted-image.png"/>
          <p:cNvPicPr/>
          <p:nvPr/>
        </p:nvPicPr>
        <p:blipFill>
          <a:blip r:embed="rId2">
            <a:extLst/>
          </a:blip>
          <a:stretch>
            <a:fillRect/>
          </a:stretch>
        </p:blipFill>
        <p:spPr>
          <a:xfrm>
            <a:off x="8809873" y="2560867"/>
            <a:ext cx="3757774" cy="5308601"/>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